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theme/themeOverride24.xml" ContentType="application/vnd.openxmlformats-officedocument.themeOverride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theme/themeOverride26.xml" ContentType="application/vnd.openxmlformats-officedocument.themeOverride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theme/themeOverride28.xml" ContentType="application/vnd.openxmlformats-officedocument.themeOverride+xml"/>
  <Override PartName="/ppt/charts/chart31.xml" ContentType="application/vnd.openxmlformats-officedocument.drawingml.chart+xml"/>
  <Override PartName="/ppt/theme/themeOverride29.xml" ContentType="application/vnd.openxmlformats-officedocument.themeOverride+xml"/>
  <Override PartName="/ppt/charts/chart32.xml" ContentType="application/vnd.openxmlformats-officedocument.drawingml.chart+xml"/>
  <Override PartName="/ppt/theme/themeOverride30.xml" ContentType="application/vnd.openxmlformats-officedocument.themeOverride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theme/themeOverride31.xml" ContentType="application/vnd.openxmlformats-officedocument.themeOverride+xml"/>
  <Override PartName="/ppt/charts/chart34.xml" ContentType="application/vnd.openxmlformats-officedocument.drawingml.chart+xml"/>
  <Override PartName="/ppt/theme/themeOverride32.xml" ContentType="application/vnd.openxmlformats-officedocument.themeOverride+xml"/>
  <Override PartName="/ppt/notesSlides/notesSlide24.xml" ContentType="application/vnd.openxmlformats-officedocument.presentationml.notesSlide+xml"/>
  <Override PartName="/ppt/charts/chart35.xml" ContentType="application/vnd.openxmlformats-officedocument.drawingml.chart+xml"/>
  <Override PartName="/ppt/theme/themeOverride33.xml" ContentType="application/vnd.openxmlformats-officedocument.themeOverride+xml"/>
  <Override PartName="/ppt/notesSlides/notesSlide25.xml" ContentType="application/vnd.openxmlformats-officedocument.presentationml.notesSlide+xml"/>
  <Override PartName="/ppt/charts/chart36.xml" ContentType="application/vnd.openxmlformats-officedocument.drawingml.chart+xml"/>
  <Override PartName="/ppt/theme/themeOverride34.xml" ContentType="application/vnd.openxmlformats-officedocument.themeOverride+xml"/>
  <Override PartName="/ppt/charts/chart37.xml" ContentType="application/vnd.openxmlformats-officedocument.drawingml.chart+xml"/>
  <Override PartName="/ppt/theme/themeOverride35.xml" ContentType="application/vnd.openxmlformats-officedocument.themeOverride+xml"/>
  <Override PartName="/ppt/charts/chart38.xml" ContentType="application/vnd.openxmlformats-officedocument.drawingml.chart+xml"/>
  <Override PartName="/ppt/theme/themeOverride36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9.xml" ContentType="application/vnd.openxmlformats-officedocument.drawingml.chart+xml"/>
  <Override PartName="/ppt/theme/themeOverride37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1" r:id="rId2"/>
  </p:sldMasterIdLst>
  <p:notesMasterIdLst>
    <p:notesMasterId r:id="rId42"/>
  </p:notesMasterIdLst>
  <p:handoutMasterIdLst>
    <p:handoutMasterId r:id="rId43"/>
  </p:handoutMasterIdLst>
  <p:sldIdLst>
    <p:sldId id="256" r:id="rId3"/>
    <p:sldId id="322" r:id="rId4"/>
    <p:sldId id="366" r:id="rId5"/>
    <p:sldId id="368" r:id="rId6"/>
    <p:sldId id="404" r:id="rId7"/>
    <p:sldId id="370" r:id="rId8"/>
    <p:sldId id="371" r:id="rId9"/>
    <p:sldId id="372" r:id="rId10"/>
    <p:sldId id="376" r:id="rId11"/>
    <p:sldId id="375" r:id="rId12"/>
    <p:sldId id="377" r:id="rId13"/>
    <p:sldId id="378" r:id="rId14"/>
    <p:sldId id="380" r:id="rId15"/>
    <p:sldId id="381" r:id="rId16"/>
    <p:sldId id="408" r:id="rId17"/>
    <p:sldId id="382" r:id="rId18"/>
    <p:sldId id="383" r:id="rId19"/>
    <p:sldId id="393" r:id="rId20"/>
    <p:sldId id="384" r:id="rId21"/>
    <p:sldId id="414" r:id="rId22"/>
    <p:sldId id="415" r:id="rId23"/>
    <p:sldId id="407" r:id="rId24"/>
    <p:sldId id="386" r:id="rId25"/>
    <p:sldId id="387" r:id="rId26"/>
    <p:sldId id="410" r:id="rId27"/>
    <p:sldId id="388" r:id="rId28"/>
    <p:sldId id="397" r:id="rId29"/>
    <p:sldId id="389" r:id="rId30"/>
    <p:sldId id="398" r:id="rId31"/>
    <p:sldId id="390" r:id="rId32"/>
    <p:sldId id="409" r:id="rId33"/>
    <p:sldId id="391" r:id="rId34"/>
    <p:sldId id="401" r:id="rId35"/>
    <p:sldId id="392" r:id="rId36"/>
    <p:sldId id="411" r:id="rId37"/>
    <p:sldId id="412" r:id="rId38"/>
    <p:sldId id="413" r:id="rId39"/>
    <p:sldId id="416" r:id="rId40"/>
    <p:sldId id="365" r:id="rId41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9AAE"/>
    <a:srgbClr val="8064A2"/>
    <a:srgbClr val="AE9CC4"/>
    <a:srgbClr val="B4E983"/>
    <a:srgbClr val="CCFF99"/>
    <a:srgbClr val="FFCC66"/>
    <a:srgbClr val="F79646"/>
    <a:srgbClr val="6D9212"/>
    <a:srgbClr val="785C9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5461" autoAdjust="0"/>
  </p:normalViewPr>
  <p:slideViewPr>
    <p:cSldViewPr>
      <p:cViewPr>
        <p:scale>
          <a:sx n="66" d="100"/>
          <a:sy n="66" d="100"/>
        </p:scale>
        <p:origin x="-144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2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2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2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29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Relationship Id="rId1" Type="http://schemas.openxmlformats.org/officeDocument/2006/relationships/themeOverride" Target="../theme/themeOverride30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31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Relationship Id="rId1" Type="http://schemas.openxmlformats.org/officeDocument/2006/relationships/themeOverride" Target="../theme/themeOverride32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Relationship Id="rId1" Type="http://schemas.openxmlformats.org/officeDocument/2006/relationships/themeOverride" Target="../theme/themeOverride33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34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Relationship Id="rId1" Type="http://schemas.openxmlformats.org/officeDocument/2006/relationships/themeOverride" Target="../theme/themeOverride35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H:\Claudina\1%20TRABAJOS\1%20BID\1%20Elaboraci&#243;n%20de%20Estudios%20y%20Evaluaciones\4%20EUT\8%20Evento\Presentacion\Graficos%20para%20Presentaci&#243;n_EUT%202016%20Py.xlsx" TargetMode="External"/><Relationship Id="rId1" Type="http://schemas.openxmlformats.org/officeDocument/2006/relationships/themeOverride" Target="../theme/themeOverride3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H:\EUT%202016\TRiptico\Graficos%20y%20clasificaci&#243;n_EUT%202016%20Py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877968036373064E-2"/>
          <c:y val="8.8732423343073089E-2"/>
          <c:w val="0.97212203196362701"/>
          <c:h val="0.9112675766569269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BCE29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2B-43A8-AD57-BA5B02F09488}"/>
              </c:ext>
            </c:extLst>
          </c:dPt>
          <c:dPt>
            <c:idx val="1"/>
            <c:bubble3D val="0"/>
            <c:spPr>
              <a:solidFill>
                <a:srgbClr val="F9B47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2B-43A8-AD57-BA5B02F09488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2B-43A8-AD57-BA5B02F0948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2B-43A8-AD57-BA5B02F094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263106000638809"/>
                  <c:y val="-7.4640325398921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28,5%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2B-43A8-AD57-BA5B02F094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2B-43A8-AD57-BA5B02F094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TT!$G$4:$G$6</c:f>
              <c:numCache>
                <c:formatCode>_(* #,##0.0_);_(* \(#,##0.0\);_(* "-"??_);_(@_)</c:formatCode>
                <c:ptCount val="3"/>
                <c:pt idx="0">
                  <c:v>9.6163353189978871</c:v>
                </c:pt>
                <c:pt idx="1">
                  <c:v>28.451633352185109</c:v>
                </c:pt>
                <c:pt idx="2">
                  <c:v>61.932031328816997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E2B-43A8-AD57-BA5B02F09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PY" sz="1400" dirty="0" smtClean="0"/>
              <a:t>PORCENTAJE de </a:t>
            </a:r>
            <a:r>
              <a:rPr lang="es-PY" sz="1400" dirty="0"/>
              <a:t>personas que realizan </a:t>
            </a:r>
            <a:r>
              <a:rPr lang="es-PY" sz="1400" dirty="0" smtClean="0"/>
              <a:t>actividades </a:t>
            </a:r>
            <a:endParaRPr lang="es-PY" sz="1400" dirty="0"/>
          </a:p>
          <a:p>
            <a:pPr>
              <a:defRPr sz="1400"/>
            </a:pPr>
            <a:r>
              <a:rPr lang="es-PY" sz="1400" dirty="0"/>
              <a:t>remuneradas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1.797326083300633E-3"/>
          <c:y val="0.23283027768349715"/>
          <c:w val="0.98866808413137586"/>
          <c:h val="0.6689739363974851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TR!$R$39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65,5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65,8%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65,6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TR!$J$41:$J$43</c:f>
              <c:strCache>
                <c:ptCount val="3"/>
                <c:pt idx="0">
                  <c:v>Trabajo Remunerado</c:v>
                </c:pt>
                <c:pt idx="1">
                  <c:v>Ocupación Principal</c:v>
                </c:pt>
                <c:pt idx="2">
                  <c:v>Trasalado Ocupación Principal</c:v>
                </c:pt>
              </c:strCache>
            </c:strRef>
          </c:cat>
          <c:val>
            <c:numRef>
              <c:f>TR!$R$41:$R$43</c:f>
              <c:numCache>
                <c:formatCode>0.0%</c:formatCode>
                <c:ptCount val="3"/>
                <c:pt idx="0">
                  <c:v>-0.65506315646467839</c:v>
                </c:pt>
                <c:pt idx="1">
                  <c:v>-0.65796972876356719</c:v>
                </c:pt>
                <c:pt idx="2">
                  <c:v>-0.65584555351317553</c:v>
                </c:pt>
              </c:numCache>
            </c:numRef>
          </c:val>
        </c:ser>
        <c:ser>
          <c:idx val="2"/>
          <c:order val="1"/>
          <c:tx>
            <c:strRef>
              <c:f>TR!$S$39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42,2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42,2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42,2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TR!$J$41:$J$43</c:f>
              <c:strCache>
                <c:ptCount val="3"/>
                <c:pt idx="0">
                  <c:v>Trabajo Remunerado</c:v>
                </c:pt>
                <c:pt idx="1">
                  <c:v>Ocupación Principal</c:v>
                </c:pt>
                <c:pt idx="2">
                  <c:v>Trasalado Ocupación Principal</c:v>
                </c:pt>
              </c:strCache>
            </c:strRef>
          </c:cat>
          <c:val>
            <c:numRef>
              <c:f>TR!$S$41:$S$43</c:f>
              <c:numCache>
                <c:formatCode>0.0%</c:formatCode>
                <c:ptCount val="3"/>
                <c:pt idx="0">
                  <c:v>-0.42156787843288962</c:v>
                </c:pt>
                <c:pt idx="1">
                  <c:v>-0.42216614177143347</c:v>
                </c:pt>
                <c:pt idx="2">
                  <c:v>-0.42215280211591188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5718784"/>
        <c:axId val="95736960"/>
      </c:barChart>
      <c:catAx>
        <c:axId val="957187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5736960"/>
        <c:crosses val="autoZero"/>
        <c:auto val="1"/>
        <c:lblAlgn val="ctr"/>
        <c:lblOffset val="100"/>
        <c:noMultiLvlLbl val="0"/>
      </c:catAx>
      <c:valAx>
        <c:axId val="957369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9571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430494382292409"/>
          <c:y val="0.91846655659807519"/>
          <c:w val="0.72569495601014067"/>
          <c:h val="7.56887559597685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PY" sz="1400" u="sng" dirty="0">
                <a:solidFill>
                  <a:srgbClr val="0A9AAE"/>
                </a:solidFill>
                <a:latin typeface="Arial" pitchFamily="34" charset="0"/>
                <a:cs typeface="Arial" pitchFamily="34" charset="0"/>
              </a:rPr>
              <a:t>PROMEDIO de horas semanales </a:t>
            </a:r>
          </a:p>
          <a:p>
            <a:pPr>
              <a:defRPr sz="1400"/>
            </a:pPr>
            <a:r>
              <a:rPr lang="es-PY" sz="1400" dirty="0">
                <a:latin typeface="Arial" pitchFamily="34" charset="0"/>
                <a:cs typeface="Arial" pitchFamily="34" charset="0"/>
              </a:rPr>
              <a:t>en actividades </a:t>
            </a:r>
            <a:r>
              <a:rPr lang="es-PY" sz="1400" dirty="0" smtClean="0">
                <a:latin typeface="Arial" pitchFamily="34" charset="0"/>
                <a:cs typeface="Arial" pitchFamily="34" charset="0"/>
              </a:rPr>
              <a:t>remuneradas</a:t>
            </a:r>
            <a:endParaRPr lang="es-PY" sz="1400" dirty="0">
              <a:latin typeface="Arial" pitchFamily="34" charset="0"/>
              <a:cs typeface="Arial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9391399375226107"/>
          <c:y val="0.26789285317504402"/>
          <c:w val="0.60782251689304567"/>
          <c:h val="0.6976273469614487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TR!$E$39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TR!$J$41:$J$43</c:f>
              <c:strCache>
                <c:ptCount val="3"/>
                <c:pt idx="0">
                  <c:v>Trabajo Remunerado</c:v>
                </c:pt>
                <c:pt idx="1">
                  <c:v>Ocupación Principal</c:v>
                </c:pt>
                <c:pt idx="2">
                  <c:v>Traslado Ocupación Principal</c:v>
                </c:pt>
              </c:strCache>
            </c:strRef>
          </c:cat>
          <c:val>
            <c:numRef>
              <c:f>TR!$E$41:$E$43</c:f>
              <c:numCache>
                <c:formatCode>_(* #,##0.0_);_(* \(#,##0.0\);_(* "-"??_);_(@_)</c:formatCode>
                <c:ptCount val="3"/>
                <c:pt idx="0">
                  <c:v>49.482254285550752</c:v>
                </c:pt>
                <c:pt idx="1">
                  <c:v>44.671794342366944</c:v>
                </c:pt>
                <c:pt idx="2">
                  <c:v>4.7888622296317687</c:v>
                </c:pt>
              </c:numCache>
            </c:numRef>
          </c:val>
        </c:ser>
        <c:ser>
          <c:idx val="2"/>
          <c:order val="1"/>
          <c:tx>
            <c:strRef>
              <c:f>TR!$F$39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TR!$J$41:$J$43</c:f>
              <c:strCache>
                <c:ptCount val="3"/>
                <c:pt idx="0">
                  <c:v>Trabajo Remunerado</c:v>
                </c:pt>
                <c:pt idx="1">
                  <c:v>Ocupación Principal</c:v>
                </c:pt>
                <c:pt idx="2">
                  <c:v>Traslado Ocupación Principal</c:v>
                </c:pt>
              </c:strCache>
            </c:strRef>
          </c:cat>
          <c:val>
            <c:numRef>
              <c:f>TR!$F$41:$F$43</c:f>
              <c:numCache>
                <c:formatCode>_(* #,##0.0_);_(* \(#,##0.0\);_(* "-"??_);_(@_)</c:formatCode>
                <c:ptCount val="3"/>
                <c:pt idx="0">
                  <c:v>40.403763051122908</c:v>
                </c:pt>
                <c:pt idx="1">
                  <c:v>36.823805495391433</c:v>
                </c:pt>
                <c:pt idx="2">
                  <c:v>3.6008642677511244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5661440"/>
        <c:axId val="95671424"/>
      </c:barChart>
      <c:catAx>
        <c:axId val="9566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b="1"/>
            </a:pPr>
            <a:endParaRPr lang="es-PY"/>
          </a:p>
        </c:txPr>
        <c:crossAx val="95671424"/>
        <c:crosses val="autoZero"/>
        <c:auto val="1"/>
        <c:lblAlgn val="ctr"/>
        <c:lblOffset val="100"/>
        <c:noMultiLvlLbl val="0"/>
      </c:catAx>
      <c:valAx>
        <c:axId val="95671424"/>
        <c:scaling>
          <c:orientation val="minMax"/>
        </c:scaling>
        <c:delete val="1"/>
        <c:axPos val="t"/>
        <c:numFmt formatCode="_(* #,##0.0_);_(* \(#,##0.0\);_(* &quot;-&quot;??_);_(@_)" sourceLinked="1"/>
        <c:majorTickMark val="out"/>
        <c:minorTickMark val="none"/>
        <c:tickLblPos val="nextTo"/>
        <c:crossAx val="9566144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"/>
          <c:y val="0.8653308573876487"/>
          <c:w val="0"/>
          <c:h val="1.889670988937737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+mn-lt"/>
              </a:defRPr>
            </a:pPr>
            <a:r>
              <a:rPr lang="es-PY" sz="1600" u="sng" dirty="0" smtClean="0">
                <a:latin typeface="+mn-lt"/>
              </a:rPr>
              <a:t>PORCENTAJE</a:t>
            </a:r>
            <a:r>
              <a:rPr lang="es-PY" sz="1600" dirty="0" smtClean="0">
                <a:latin typeface="+mn-lt"/>
              </a:rPr>
              <a:t> de </a:t>
            </a:r>
            <a:r>
              <a:rPr lang="es-PY" sz="1600" dirty="0">
                <a:latin typeface="+mn-lt"/>
              </a:rPr>
              <a:t>personas que realizan actividades no </a:t>
            </a:r>
            <a:r>
              <a:rPr lang="es-PY" sz="1600" dirty="0" smtClean="0">
                <a:latin typeface="+mn-lt"/>
              </a:rPr>
              <a:t>remuneradas</a:t>
            </a:r>
            <a:endParaRPr lang="es-PY" sz="1600" dirty="0">
              <a:latin typeface="+mn-lt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6362464988317326E-2"/>
          <c:y val="0.19435976801263108"/>
          <c:w val="0.88308948685468114"/>
          <c:h val="0.7556685837884543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TNR!$S$5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27,1%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EC-4346-8F6E-02EFE7245F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6,3%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EC-4346-8F6E-02EFE7245F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72,9%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42,9%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EC-4346-8F6E-02EFE7245F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+mn-lt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TNR!$K$7:$K$10</c:f>
              <c:strCache>
                <c:ptCount val="4"/>
                <c:pt idx="0">
                  <c:v>Autoconsumo</c:v>
                </c:pt>
                <c:pt idx="1">
                  <c:v>Apoyo a otros hogares y la comunidad</c:v>
                </c:pt>
                <c:pt idx="2">
                  <c:v>Trabajo Doméstico</c:v>
                </c:pt>
                <c:pt idx="3">
                  <c:v>Cuidado a miembros del hogar</c:v>
                </c:pt>
              </c:strCache>
            </c:strRef>
          </c:cat>
          <c:val>
            <c:numRef>
              <c:f>TNR!$S$7:$S$10</c:f>
              <c:numCache>
                <c:formatCode>#,##0.0;[Red]#,##0.0</c:formatCode>
                <c:ptCount val="4"/>
                <c:pt idx="0">
                  <c:v>-27.058170729511595</c:v>
                </c:pt>
                <c:pt idx="1">
                  <c:v>-6.2811096943577391</c:v>
                </c:pt>
                <c:pt idx="2">
                  <c:v>-72.865471901634024</c:v>
                </c:pt>
                <c:pt idx="3">
                  <c:v>-42.890539706650209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EC-4346-8F6E-02EFE7245F92}"/>
            </c:ext>
          </c:extLst>
        </c:ser>
        <c:ser>
          <c:idx val="2"/>
          <c:order val="1"/>
          <c:tx>
            <c:strRef>
              <c:f>TNR!$T$5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33,5%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3EC-4346-8F6E-02EFE7245F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9,9%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3EC-4346-8F6E-02EFE7245F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91,6%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3EC-4346-8F6E-02EFE7245F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57,1%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3EC-4346-8F6E-02EFE7245F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n-lt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TNR!$K$7:$K$10</c:f>
              <c:strCache>
                <c:ptCount val="4"/>
                <c:pt idx="0">
                  <c:v>Autoconsumo</c:v>
                </c:pt>
                <c:pt idx="1">
                  <c:v>Apoyo a otros hogares y la comunidad</c:v>
                </c:pt>
                <c:pt idx="2">
                  <c:v>Trabajo Doméstico</c:v>
                </c:pt>
                <c:pt idx="3">
                  <c:v>Cuidado a miembros del hogar</c:v>
                </c:pt>
              </c:strCache>
            </c:strRef>
          </c:cat>
          <c:val>
            <c:numRef>
              <c:f>TNR!$T$7:$T$10</c:f>
              <c:numCache>
                <c:formatCode>#,##0.0;[Red]#,##0.0</c:formatCode>
                <c:ptCount val="4"/>
                <c:pt idx="0">
                  <c:v>-33.485769215066377</c:v>
                </c:pt>
                <c:pt idx="1">
                  <c:v>-9.8524674522511066</c:v>
                </c:pt>
                <c:pt idx="2">
                  <c:v>-91.589306770441098</c:v>
                </c:pt>
                <c:pt idx="3">
                  <c:v>-57.09324055400802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3EC-4346-8F6E-02EFE7245F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5766784"/>
        <c:axId val="95768576"/>
      </c:barChart>
      <c:catAx>
        <c:axId val="957667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5768576"/>
        <c:crosses val="autoZero"/>
        <c:auto val="1"/>
        <c:lblAlgn val="ctr"/>
        <c:lblOffset val="100"/>
        <c:noMultiLvlLbl val="0"/>
      </c:catAx>
      <c:valAx>
        <c:axId val="95768576"/>
        <c:scaling>
          <c:orientation val="minMax"/>
        </c:scaling>
        <c:delete val="1"/>
        <c:axPos val="t"/>
        <c:numFmt formatCode="#,##0.0;[Red]#,##0.0" sourceLinked="1"/>
        <c:majorTickMark val="out"/>
        <c:minorTickMark val="none"/>
        <c:tickLblPos val="nextTo"/>
        <c:crossAx val="9576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483881668287243"/>
          <c:y val="0.9392914676147095"/>
          <c:w val="0.79516118331712771"/>
          <c:h val="6.0708532385290531E-2"/>
        </c:manualLayout>
      </c:layout>
      <c:overlay val="0"/>
      <c:txPr>
        <a:bodyPr/>
        <a:lstStyle/>
        <a:p>
          <a:pPr>
            <a:defRPr sz="2000" b="1">
              <a:latin typeface="+mn-lt"/>
            </a:defRPr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 u="sng" dirty="0" smtClean="0">
                <a:solidFill>
                  <a:srgbClr val="0070C0"/>
                </a:solidFill>
              </a:rPr>
              <a:t>PROMEDIO de </a:t>
            </a:r>
            <a:r>
              <a:rPr lang="es-PY" sz="1600" u="sng" dirty="0">
                <a:solidFill>
                  <a:srgbClr val="0070C0"/>
                </a:solidFill>
              </a:rPr>
              <a:t>horas semanales </a:t>
            </a:r>
            <a:r>
              <a:rPr lang="es-PY" sz="1600" dirty="0"/>
              <a:t>en actividades no </a:t>
            </a:r>
            <a:r>
              <a:rPr lang="es-PY" sz="1600" dirty="0" smtClean="0"/>
              <a:t>remuneradas</a:t>
            </a:r>
            <a:endParaRPr lang="es-PY" sz="16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2.464985994397759E-2"/>
          <c:y val="0.19402153599968167"/>
          <c:w val="0.75712420842128669"/>
          <c:h val="0.75634504781435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TNR!$F$4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TNR!$K$6:$K$10</c:f>
              <c:strCache>
                <c:ptCount val="5"/>
                <c:pt idx="0">
                  <c:v>Trabajo no remunerado</c:v>
                </c:pt>
                <c:pt idx="1">
                  <c:v>Autoconsumo</c:v>
                </c:pt>
                <c:pt idx="2">
                  <c:v>Apoyo a otros hogares y la comunidad</c:v>
                </c:pt>
                <c:pt idx="3">
                  <c:v>Trabajo Doméstico</c:v>
                </c:pt>
                <c:pt idx="4">
                  <c:v>Cuidado a miembros del hogar</c:v>
                </c:pt>
              </c:strCache>
            </c:strRef>
          </c:cat>
          <c:val>
            <c:numRef>
              <c:f>TNR!$F$7:$F$10</c:f>
              <c:numCache>
                <c:formatCode>_(* #,##0.0_);_(* \(#,##0.0\);_(* "-"??_);_(@_)</c:formatCode>
                <c:ptCount val="4"/>
                <c:pt idx="0">
                  <c:v>13.227349222672563</c:v>
                </c:pt>
                <c:pt idx="1">
                  <c:v>5.1028177715814538</c:v>
                </c:pt>
                <c:pt idx="2">
                  <c:v>5.3181576631066001</c:v>
                </c:pt>
                <c:pt idx="3">
                  <c:v>7.5124201567146613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23-4E83-B824-6C7E5D8CF055}"/>
            </c:ext>
          </c:extLst>
        </c:ser>
        <c:ser>
          <c:idx val="2"/>
          <c:order val="1"/>
          <c:tx>
            <c:strRef>
              <c:f>TNR!$G$4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TNR!$K$6:$K$10</c:f>
              <c:strCache>
                <c:ptCount val="5"/>
                <c:pt idx="0">
                  <c:v>Trabajo no remunerado</c:v>
                </c:pt>
                <c:pt idx="1">
                  <c:v>Autoconsumo</c:v>
                </c:pt>
                <c:pt idx="2">
                  <c:v>Apoyo a otros hogares y la comunidad</c:v>
                </c:pt>
                <c:pt idx="3">
                  <c:v>Trabajo Doméstico</c:v>
                </c:pt>
                <c:pt idx="4">
                  <c:v>Cuidado a miembros del hogar</c:v>
                </c:pt>
              </c:strCache>
            </c:strRef>
          </c:cat>
          <c:val>
            <c:numRef>
              <c:f>TNR!$G$7:$G$10</c:f>
              <c:numCache>
                <c:formatCode>_(* #,##0.0_);_(* \(#,##0.0\);_(* "-"??_);_(@_)</c:formatCode>
                <c:ptCount val="4"/>
                <c:pt idx="0">
                  <c:v>6.0323640116854484</c:v>
                </c:pt>
                <c:pt idx="1">
                  <c:v>8.6895008745909088</c:v>
                </c:pt>
                <c:pt idx="2">
                  <c:v>18.3077381359582</c:v>
                </c:pt>
                <c:pt idx="3">
                  <c:v>12.889743304719874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23-4E83-B824-6C7E5D8CF0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5919104"/>
        <c:axId val="95924992"/>
      </c:barChart>
      <c:catAx>
        <c:axId val="959191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5924992"/>
        <c:crosses val="autoZero"/>
        <c:auto val="0"/>
        <c:lblAlgn val="ctr"/>
        <c:lblOffset val="100"/>
        <c:noMultiLvlLbl val="0"/>
      </c:catAx>
      <c:valAx>
        <c:axId val="95924992"/>
        <c:scaling>
          <c:orientation val="minMax"/>
        </c:scaling>
        <c:delete val="1"/>
        <c:axPos val="t"/>
        <c:numFmt formatCode="_(* #,##0.0_);_(* \(#,##0.0\);_(* &quot;-&quot;??_);_(@_)" sourceLinked="1"/>
        <c:majorTickMark val="out"/>
        <c:minorTickMark val="none"/>
        <c:tickLblPos val="nextTo"/>
        <c:crossAx val="95919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 dirty="0"/>
              <a:t>	</a:t>
            </a:r>
            <a:r>
              <a:rPr lang="es-PY" sz="1600" u="sng" dirty="0">
                <a:solidFill>
                  <a:srgbClr val="0070C0"/>
                </a:solidFill>
              </a:rPr>
              <a:t>PROMEDIO de horas semanales </a:t>
            </a:r>
            <a:r>
              <a:rPr lang="es-PY" sz="1600" u="sng" dirty="0" smtClean="0">
                <a:solidFill>
                  <a:srgbClr val="0070C0"/>
                </a:solidFill>
              </a:rPr>
              <a:t>   </a:t>
            </a:r>
            <a:r>
              <a:rPr lang="es-PY" sz="1600" u="none" dirty="0" smtClean="0">
                <a:solidFill>
                  <a:srgbClr val="0A9AAE"/>
                </a:solidFill>
              </a:rPr>
              <a:t>	</a:t>
            </a:r>
            <a:r>
              <a:rPr lang="es-PY" sz="1600" dirty="0" smtClean="0"/>
              <a:t>en actividades </a:t>
            </a:r>
            <a:r>
              <a:rPr lang="es-PY" sz="1600" dirty="0"/>
              <a:t>de autoconsumo 	agropecuario</a:t>
            </a:r>
          </a:p>
        </c:rich>
      </c:tx>
      <c:layout>
        <c:manualLayout>
          <c:xMode val="edge"/>
          <c:yMode val="edge"/>
          <c:x val="0.22311934211024356"/>
          <c:y val="2.39030777251547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225463720732717"/>
          <c:y val="0.24787952363151391"/>
          <c:w val="0.47745362792672819"/>
          <c:h val="0.741399199659326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'[Graficos para Presentación_EUT 2016 Py.xlsx]Auto'!$F$37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2"/>
              <c:layout>
                <c:manualLayout>
                  <c:x val="-5.2536532022154836E-3"/>
                  <c:y val="1.1951538862577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Py.xlsx]Auto'!$D$39:$D$43</c:f>
              <c:strCache>
                <c:ptCount val="5"/>
                <c:pt idx="0">
                  <c:v> Cuidó o crió aves, cerdos, vacas, cabras, ovejas, caballos, peces u otros</c:v>
                </c:pt>
                <c:pt idx="1">
                  <c:v>Sembró o cuidó algún cultivo</c:v>
                </c:pt>
                <c:pt idx="2">
                  <c:v>Cosechó o recolectó frutas, verduras u otros cultivos</c:v>
                </c:pt>
                <c:pt idx="3">
                  <c:v>Elaboró productos (queso, harina de maíz, dulces, conservas, vinos, cervezas o licores)</c:v>
                </c:pt>
                <c:pt idx="4">
                  <c:v>Recolectó, acarreó o almacenó leña o agua</c:v>
                </c:pt>
              </c:strCache>
            </c:strRef>
          </c:cat>
          <c:val>
            <c:numRef>
              <c:f>'[Graficos para Presentación_EUT 2016 Py.xlsx]Auto'!$F$39:$F$43</c:f>
              <c:numCache>
                <c:formatCode>###0.0</c:formatCode>
                <c:ptCount val="5"/>
                <c:pt idx="0">
                  <c:v>6.3547242967260598</c:v>
                </c:pt>
                <c:pt idx="1">
                  <c:v>15.384939464189632</c:v>
                </c:pt>
                <c:pt idx="2">
                  <c:v>2.5606087138531919</c:v>
                </c:pt>
                <c:pt idx="3">
                  <c:v>1.6068835120047069</c:v>
                </c:pt>
                <c:pt idx="4">
                  <c:v>2.4239398549333071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Py.xlsx]Auto'!$G$37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'[Graficos para Presentación_EUT 2016 Py.xlsx]Auto'!$D$39:$D$43</c:f>
              <c:strCache>
                <c:ptCount val="5"/>
                <c:pt idx="0">
                  <c:v> Cuidó o crió aves, cerdos, vacas, cabras, ovejas, caballos, peces u otros</c:v>
                </c:pt>
                <c:pt idx="1">
                  <c:v>Sembró o cuidó algún cultivo</c:v>
                </c:pt>
                <c:pt idx="2">
                  <c:v>Cosechó o recolectó frutas, verduras u otros cultivos</c:v>
                </c:pt>
                <c:pt idx="3">
                  <c:v>Elaboró productos (queso, harina de maíz, dulces, conservas, vinos, cervezas o licores)</c:v>
                </c:pt>
                <c:pt idx="4">
                  <c:v>Recolectó, acarreó o almacenó leña o agua</c:v>
                </c:pt>
              </c:strCache>
            </c:strRef>
          </c:cat>
          <c:val>
            <c:numRef>
              <c:f>'[Graficos para Presentación_EUT 2016 Py.xlsx]Auto'!$G$39:$G$43</c:f>
              <c:numCache>
                <c:formatCode>###0.0</c:formatCode>
                <c:ptCount val="5"/>
                <c:pt idx="0">
                  <c:v>4.2677829040187021</c:v>
                </c:pt>
                <c:pt idx="1">
                  <c:v>4.8691059084969002</c:v>
                </c:pt>
                <c:pt idx="2">
                  <c:v>2.1986634085722905</c:v>
                </c:pt>
                <c:pt idx="3">
                  <c:v>1.8012491318220509</c:v>
                </c:pt>
                <c:pt idx="4">
                  <c:v>2.4571029643131626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155712"/>
        <c:axId val="97157504"/>
      </c:barChart>
      <c:catAx>
        <c:axId val="9715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just">
              <a:defRPr sz="1300" b="1">
                <a:latin typeface="Arial" pitchFamily="34" charset="0"/>
                <a:cs typeface="Arial" pitchFamily="34" charset="0"/>
              </a:defRPr>
            </a:pPr>
            <a:endParaRPr lang="es-PY"/>
          </a:p>
        </c:txPr>
        <c:crossAx val="97157504"/>
        <c:crosses val="autoZero"/>
        <c:auto val="1"/>
        <c:lblAlgn val="ctr"/>
        <c:lblOffset val="100"/>
        <c:noMultiLvlLbl val="0"/>
      </c:catAx>
      <c:valAx>
        <c:axId val="97157504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971557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6456798420113034E-3"/>
          <c:y val="8.0183617439137947E-2"/>
          <c:w val="0.36285410370687987"/>
          <c:h val="0.11509528925685633"/>
        </c:manualLayout>
      </c:layout>
      <c:overlay val="0"/>
      <c:txPr>
        <a:bodyPr/>
        <a:lstStyle/>
        <a:p>
          <a:pPr>
            <a:defRPr sz="1600" b="1"/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s-PY" sz="1600" b="1" i="0" u="sng" strike="noStrike" kern="1200" baseline="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defRPr>
            </a:pPr>
            <a:r>
              <a:rPr lang="es-PY" sz="1600" b="1" i="0" u="sng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PORCENTAJE</a:t>
            </a:r>
            <a:r>
              <a:rPr lang="es-PY" sz="16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de personas que </a:t>
            </a:r>
          </a:p>
          <a:p>
            <a:pPr algn="ctr" rtl="0">
              <a:defRPr lang="es-PY" sz="1600" b="1" i="0" u="sng" strike="noStrike" kern="1200" baseline="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defRPr>
            </a:pPr>
            <a:r>
              <a:rPr lang="es-PY" sz="16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realizan actividades de autoconsumo agropecuario por sexo</a:t>
            </a:r>
            <a:endParaRPr lang="es-PY" sz="16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0.19974639526543153"/>
          <c:y val="1.60058915510216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87848335735656"/>
          <c:y val="0.20330249763915123"/>
          <c:w val="0.80061657520896023"/>
          <c:h val="0.7964434073297412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Auto!$U$38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PY"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15,9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s-PY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Auto!$M$39:$M$43</c:f>
              <c:strCache>
                <c:ptCount val="5"/>
                <c:pt idx="0">
                  <c:v> Cuidó o crió aves, cerdos, vacas, cabras, ovejas, caballos, peces u otros</c:v>
                </c:pt>
                <c:pt idx="1">
                  <c:v>Sembró o cuidó algún cultivo para autoconsumo</c:v>
                </c:pt>
                <c:pt idx="2">
                  <c:v>Cosechó o recolectó frutas, verduras u otros cultivos</c:v>
                </c:pt>
                <c:pt idx="3">
                  <c:v>Elaboró productos como queso, harina de maíz, dulces, conservas, vinos, cervezas o licores para autoconsumo</c:v>
                </c:pt>
                <c:pt idx="4">
                  <c:v>Recolectó, acarreó o almacenó leña o agua para uso del hogar</c:v>
                </c:pt>
              </c:strCache>
            </c:strRef>
          </c:cat>
          <c:val>
            <c:numRef>
              <c:f>Auto!$U$39:$U$43</c:f>
              <c:numCache>
                <c:formatCode>#,##0.0;[Red]#,##0.0</c:formatCode>
                <c:ptCount val="5"/>
                <c:pt idx="0">
                  <c:v>-15.911795372072355</c:v>
                </c:pt>
                <c:pt idx="1">
                  <c:v>-12.903126805610343</c:v>
                </c:pt>
                <c:pt idx="2">
                  <c:v>-9.2536455937787974</c:v>
                </c:pt>
                <c:pt idx="3">
                  <c:v>-0.95045691660269449</c:v>
                </c:pt>
                <c:pt idx="4">
                  <c:v>-13.637606126921826</c:v>
                </c:pt>
              </c:numCache>
            </c:numRef>
          </c:val>
        </c:ser>
        <c:ser>
          <c:idx val="3"/>
          <c:order val="1"/>
          <c:tx>
            <c:strRef>
              <c:f>Auto!$V$38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+mn-lt"/>
                      </a:rPr>
                      <a:t>27,9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+mn-lt"/>
                      </a:rPr>
                      <a:t>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+mn-lt"/>
                      </a:rPr>
                      <a:t>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+mn-lt"/>
                      </a:rPr>
                      <a:t>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86430076270059E-2"/>
                  <c:y val="2.632377497027693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+mn-lt"/>
                      </a:rPr>
                      <a:t>10,0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Auto!$M$39:$M$43</c:f>
              <c:strCache>
                <c:ptCount val="5"/>
                <c:pt idx="0">
                  <c:v> Cuidó o crió aves, cerdos, vacas, cabras, ovejas, caballos, peces u otros</c:v>
                </c:pt>
                <c:pt idx="1">
                  <c:v>Sembró o cuidó algún cultivo para autoconsumo</c:v>
                </c:pt>
                <c:pt idx="2">
                  <c:v>Cosechó o recolectó frutas, verduras u otros cultivos</c:v>
                </c:pt>
                <c:pt idx="3">
                  <c:v>Elaboró productos como queso, harina de maíz, dulces, conservas, vinos, cervezas o licores para autoconsumo</c:v>
                </c:pt>
                <c:pt idx="4">
                  <c:v>Recolectó, acarreó o almacenó leña o agua para uso del hogar</c:v>
                </c:pt>
              </c:strCache>
            </c:strRef>
          </c:cat>
          <c:val>
            <c:numRef>
              <c:f>Auto!$V$39:$V$43</c:f>
              <c:numCache>
                <c:formatCode>#,##0.0;[Red]#,##0.0</c:formatCode>
                <c:ptCount val="5"/>
                <c:pt idx="0">
                  <c:v>-27.897302438691145</c:v>
                </c:pt>
                <c:pt idx="1">
                  <c:v>-6.1968359145566767</c:v>
                </c:pt>
                <c:pt idx="2">
                  <c:v>-8.5442919007675151</c:v>
                </c:pt>
                <c:pt idx="3">
                  <c:v>-5.1605063733235994</c:v>
                </c:pt>
                <c:pt idx="4">
                  <c:v>-10.046094573306865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35072"/>
        <c:axId val="96836608"/>
      </c:barChart>
      <c:catAx>
        <c:axId val="96835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high"/>
        <c:crossAx val="96836608"/>
        <c:crosses val="autoZero"/>
        <c:auto val="1"/>
        <c:lblAlgn val="ctr"/>
        <c:lblOffset val="100"/>
        <c:noMultiLvlLbl val="0"/>
      </c:catAx>
      <c:valAx>
        <c:axId val="96836608"/>
        <c:scaling>
          <c:orientation val="minMax"/>
        </c:scaling>
        <c:delete val="1"/>
        <c:axPos val="t"/>
        <c:numFmt formatCode="#,##0.0;[Red]#,##0.0" sourceLinked="1"/>
        <c:majorTickMark val="none"/>
        <c:minorTickMark val="none"/>
        <c:tickLblPos val="nextTo"/>
        <c:crossAx val="96835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Y"/>
              <a:t>Distribución porcentual de la participación en actividades de producción de bienes de autoconsumo</a:t>
            </a:r>
            <a:endParaRPr lang="es-E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4608501118568233E-2"/>
          <c:y val="0.24565285821704194"/>
          <c:w val="0.95726030051612676"/>
          <c:h val="0.405830109053905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'[Graficos para Presentación_EUT 2016 Py.xlsx]Auto'!$L$6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Py.xlsx]Auto'!$K$7:$K$11</c:f>
              <c:strCache>
                <c:ptCount val="5"/>
                <c:pt idx="0">
                  <c:v>Elaborar productos (queso, harina de maíz,  vinos, cervezas etc.)</c:v>
                </c:pt>
                <c:pt idx="1">
                  <c:v>Cuidar o criar aves, cerdos, vacas, cabras, caballos u otros</c:v>
                </c:pt>
                <c:pt idx="2">
                  <c:v>Cosechó o recolectó frutas, verduras u otros cultivos</c:v>
                </c:pt>
                <c:pt idx="3">
                  <c:v>Recolectó, acarreó o almacenó leña o agua</c:v>
                </c:pt>
                <c:pt idx="4">
                  <c:v>Sembró o cuidó algún cultivo</c:v>
                </c:pt>
              </c:strCache>
            </c:strRef>
          </c:cat>
          <c:val>
            <c:numRef>
              <c:f>'[Graficos para Presentación_EUT 2016 Py.xlsx]Auto'!$L$7:$L$11</c:f>
              <c:numCache>
                <c:formatCode>0.0%</c:formatCode>
                <c:ptCount val="5"/>
                <c:pt idx="0">
                  <c:v>0.153934349091054</c:v>
                </c:pt>
                <c:pt idx="1">
                  <c:v>0.36038514187949899</c:v>
                </c:pt>
                <c:pt idx="2">
                  <c:v>0.51687622426052904</c:v>
                </c:pt>
                <c:pt idx="3">
                  <c:v>0.57283407385762997</c:v>
                </c:pt>
                <c:pt idx="4">
                  <c:v>0.67287280580083697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Py.xlsx]Auto'!$M$6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Py.xlsx]Auto'!$K$7:$K$11</c:f>
              <c:strCache>
                <c:ptCount val="5"/>
                <c:pt idx="0">
                  <c:v>Elaborar productos (queso, harina de maíz,  vinos, cervezas etc.)</c:v>
                </c:pt>
                <c:pt idx="1">
                  <c:v>Cuidar o criar aves, cerdos, vacas, cabras, caballos u otros</c:v>
                </c:pt>
                <c:pt idx="2">
                  <c:v>Cosechó o recolectó frutas, verduras u otros cultivos</c:v>
                </c:pt>
                <c:pt idx="3">
                  <c:v>Recolectó, acarreó o almacenó leña o agua</c:v>
                </c:pt>
                <c:pt idx="4">
                  <c:v>Sembró o cuidó algún cultivo</c:v>
                </c:pt>
              </c:strCache>
            </c:strRef>
          </c:cat>
          <c:val>
            <c:numRef>
              <c:f>'[Graficos para Presentación_EUT 2016 Py.xlsx]Auto'!$M$7:$M$11</c:f>
              <c:numCache>
                <c:formatCode>0.0%</c:formatCode>
                <c:ptCount val="5"/>
                <c:pt idx="0">
                  <c:v>0.84606565090894603</c:v>
                </c:pt>
                <c:pt idx="1">
                  <c:v>0.63961485812050101</c:v>
                </c:pt>
                <c:pt idx="2">
                  <c:v>0.48312377573947102</c:v>
                </c:pt>
                <c:pt idx="3">
                  <c:v>0.42716592614236998</c:v>
                </c:pt>
                <c:pt idx="4">
                  <c:v>0.32712719419916297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989952"/>
        <c:axId val="96991488"/>
      </c:barChart>
      <c:catAx>
        <c:axId val="9698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800" b="1"/>
            </a:pPr>
            <a:endParaRPr lang="es-PY"/>
          </a:p>
        </c:txPr>
        <c:crossAx val="96991488"/>
        <c:crosses val="autoZero"/>
        <c:auto val="1"/>
        <c:lblAlgn val="ctr"/>
        <c:lblOffset val="100"/>
        <c:noMultiLvlLbl val="0"/>
      </c:catAx>
      <c:valAx>
        <c:axId val="96991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698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23439580159642"/>
          <c:y val="0.13056822188838921"/>
          <c:w val="0.27316475541228485"/>
          <c:h val="0.10514106485628076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es-PY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s-PY" sz="1800" dirty="0"/>
              <a:t>	</a:t>
            </a:r>
            <a:r>
              <a:rPr lang="es-PY" sz="1800" u="sng" dirty="0" smtClean="0">
                <a:solidFill>
                  <a:srgbClr val="0A9AAE"/>
                </a:solidFill>
              </a:rPr>
              <a:t>PROMEDIO de </a:t>
            </a:r>
            <a:r>
              <a:rPr lang="es-PY" sz="1800" u="sng" dirty="0">
                <a:solidFill>
                  <a:srgbClr val="0A9AAE"/>
                </a:solidFill>
              </a:rPr>
              <a:t>horas semanales </a:t>
            </a:r>
            <a:r>
              <a:rPr lang="es-PY" sz="1800" dirty="0"/>
              <a:t>en 	actividades para otros hogares y la 	</a:t>
            </a:r>
            <a:r>
              <a:rPr lang="es-PY" sz="1800" dirty="0" smtClean="0"/>
              <a:t>comunidad</a:t>
            </a:r>
            <a:endParaRPr lang="es-PY" sz="1800" dirty="0"/>
          </a:p>
        </c:rich>
      </c:tx>
      <c:layout>
        <c:manualLayout>
          <c:xMode val="edge"/>
          <c:yMode val="edge"/>
          <c:x val="0.22311934211024356"/>
          <c:y val="2.39030777251547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9165659082612756"/>
          <c:y val="0.29578842112464671"/>
          <c:w val="0.48423209109521742"/>
          <c:h val="0.51982118849313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Apoyo!$R$5</c:f>
              <c:strCache>
                <c:ptCount val="1"/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2"/>
              <c:layout>
                <c:manualLayout>
                  <c:x val="-5.2536532022154836E-3"/>
                  <c:y val="1.1951538862577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6B-4094-9AD3-CFD891BE73F3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Apoyo!$K$6:$K$7</c:f>
              <c:strCache>
                <c:ptCount val="2"/>
                <c:pt idx="0">
                  <c:v>Apoyo a otros hogares o familiares</c:v>
                </c:pt>
                <c:pt idx="1">
                  <c:v>Realizar algún trabajo gratuito para la comunidad</c:v>
                </c:pt>
              </c:strCache>
            </c:strRef>
          </c:cat>
          <c:val>
            <c:numRef>
              <c:f>Apoyo!$F$6:$F$7</c:f>
              <c:numCache>
                <c:formatCode>###0.00</c:formatCode>
                <c:ptCount val="2"/>
                <c:pt idx="0">
                  <c:v>5.7694943057102694</c:v>
                </c:pt>
                <c:pt idx="1">
                  <c:v>4.1711212327316103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6B-4094-9AD3-CFD891BE73F3}"/>
            </c:ext>
          </c:extLst>
        </c:ser>
        <c:ser>
          <c:idx val="1"/>
          <c:order val="1"/>
          <c:tx>
            <c:strRef>
              <c:f>Apoyo!$S$5</c:f>
              <c:strCache>
                <c:ptCount val="1"/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6B-4094-9AD3-CFD891BE73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6B-4094-9AD3-CFD891BE73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6B-4094-9AD3-CFD891BE73F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6B-4094-9AD3-CFD891BE73F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507306404430775E-2"/>
                  <c:y val="-2.390307772515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6B-4094-9AD3-CFD891BE73F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6666666666666721E-2"/>
                  <c:y val="0.70833333333333337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6B-4094-9AD3-CFD891BE73F3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Apoyo!$K$6:$K$7</c:f>
              <c:strCache>
                <c:ptCount val="2"/>
                <c:pt idx="0">
                  <c:v>Apoyo a otros hogares o familiares</c:v>
                </c:pt>
                <c:pt idx="1">
                  <c:v>Realizar algún trabajo gratuito para la comunidad</c:v>
                </c:pt>
              </c:strCache>
            </c:strRef>
          </c:cat>
          <c:val>
            <c:numRef>
              <c:f>Apoyo!$G$6:$G$7</c:f>
              <c:numCache>
                <c:formatCode>###0.00</c:formatCode>
                <c:ptCount val="2"/>
                <c:pt idx="0">
                  <c:v>9.8323867531365305</c:v>
                </c:pt>
                <c:pt idx="1">
                  <c:v>4.3942095189606087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6B-4094-9AD3-CFD891BE7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638976"/>
        <c:axId val="108640512"/>
      </c:barChart>
      <c:catAx>
        <c:axId val="10863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just">
              <a:defRPr sz="1800" b="1"/>
            </a:pPr>
            <a:endParaRPr lang="es-PY"/>
          </a:p>
        </c:txPr>
        <c:crossAx val="108640512"/>
        <c:crosses val="autoZero"/>
        <c:auto val="1"/>
        <c:lblAlgn val="ctr"/>
        <c:lblOffset val="100"/>
        <c:noMultiLvlLbl val="0"/>
      </c:catAx>
      <c:valAx>
        <c:axId val="108640512"/>
        <c:scaling>
          <c:orientation val="minMax"/>
        </c:scaling>
        <c:delete val="1"/>
        <c:axPos val="t"/>
        <c:numFmt formatCode="###0.00" sourceLinked="1"/>
        <c:majorTickMark val="none"/>
        <c:minorTickMark val="none"/>
        <c:tickLblPos val="nextTo"/>
        <c:crossAx val="10863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dirty="0" smtClean="0"/>
              <a:t>PORCENTAJE </a:t>
            </a:r>
            <a:r>
              <a:rPr lang="es-PY" dirty="0"/>
              <a:t>de personas que en </a:t>
            </a:r>
            <a:r>
              <a:rPr lang="es-PY" dirty="0" smtClean="0"/>
              <a:t>actividades </a:t>
            </a:r>
            <a:r>
              <a:rPr lang="es-PY" dirty="0"/>
              <a:t>para otros hogares y la </a:t>
            </a:r>
            <a:r>
              <a:rPr lang="es-PY" dirty="0" smtClean="0"/>
              <a:t>comunidad</a:t>
            </a:r>
            <a:endParaRPr lang="es-PY" dirty="0"/>
          </a:p>
        </c:rich>
      </c:tx>
      <c:layout>
        <c:manualLayout>
          <c:xMode val="edge"/>
          <c:yMode val="edge"/>
          <c:x val="0.18338110508670602"/>
          <c:y val="6.037830001451367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48749990626166"/>
          <c:y val="0.29578842112464671"/>
          <c:w val="0.8744010727048811"/>
          <c:h val="0.519821188493139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Apoyo!$F$4</c:f>
              <c:strCache>
                <c:ptCount val="1"/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2,9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67317668818089E-2"/>
                  <c:y val="9.492179915668907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Apoyo!$K$6:$K$7</c:f>
              <c:strCache>
                <c:ptCount val="2"/>
                <c:pt idx="0">
                  <c:v>Apoyo a otros hogares o familiares</c:v>
                </c:pt>
                <c:pt idx="1">
                  <c:v>Realizar algún trabajo gratuito para la comunidad</c:v>
                </c:pt>
              </c:strCache>
            </c:strRef>
          </c:cat>
          <c:val>
            <c:numRef>
              <c:f>Apoyo!$R$6:$R$7</c:f>
              <c:numCache>
                <c:formatCode>0.0%</c:formatCode>
                <c:ptCount val="2"/>
                <c:pt idx="0">
                  <c:v>-2.9020301402913201E-2</c:v>
                </c:pt>
                <c:pt idx="1">
                  <c:v>-3.6700232263893684E-2</c:v>
                </c:pt>
              </c:numCache>
            </c:numRef>
          </c:val>
        </c:ser>
        <c:ser>
          <c:idx val="3"/>
          <c:order val="1"/>
          <c:tx>
            <c:strRef>
              <c:f>Apoyo!$G$4</c:f>
              <c:strCache>
                <c:ptCount val="1"/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7,4</a:t>
                    </a:r>
                    <a:r>
                      <a:rPr lang="en-US" b="1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Apoyo!$K$6:$K$7</c:f>
              <c:strCache>
                <c:ptCount val="2"/>
                <c:pt idx="0">
                  <c:v>Apoyo a otros hogares o familiares</c:v>
                </c:pt>
                <c:pt idx="1">
                  <c:v>Realizar algún trabajo gratuito para la comunidad</c:v>
                </c:pt>
              </c:strCache>
            </c:strRef>
          </c:cat>
          <c:val>
            <c:numRef>
              <c:f>Apoyo!$S$6:$S$7</c:f>
              <c:numCache>
                <c:formatCode>0.0%</c:formatCode>
                <c:ptCount val="2"/>
                <c:pt idx="0">
                  <c:v>-7.429864739935331E-2</c:v>
                </c:pt>
                <c:pt idx="1">
                  <c:v>-2.8582435230919544E-2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727104"/>
        <c:axId val="109749376"/>
      </c:barChart>
      <c:catAx>
        <c:axId val="109727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high"/>
        <c:crossAx val="109749376"/>
        <c:crosses val="autoZero"/>
        <c:auto val="1"/>
        <c:lblAlgn val="ctr"/>
        <c:lblOffset val="100"/>
        <c:noMultiLvlLbl val="0"/>
      </c:catAx>
      <c:valAx>
        <c:axId val="10974937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09727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s-PY" sz="1800" dirty="0"/>
              <a:t>Distribución porcentual de la participación </a:t>
            </a:r>
            <a:r>
              <a:rPr lang="es-PY" sz="1800" dirty="0" smtClean="0"/>
              <a:t>en actividades </a:t>
            </a:r>
            <a:r>
              <a:rPr lang="es-PY" sz="1800" dirty="0"/>
              <a:t>para otros hogares y la </a:t>
            </a:r>
            <a:r>
              <a:rPr lang="es-PY" sz="1800" dirty="0" smtClean="0"/>
              <a:t>comunidad</a:t>
            </a:r>
            <a:endParaRPr lang="es-PY" sz="18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1.7927170868347338E-2"/>
          <c:y val="0.19141700304904394"/>
          <c:w val="0.97384842882906542"/>
          <c:h val="0.608998572808149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Apoyo!$U$5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27,8%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F6-4A43-95DA-962E12398A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55,9%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F6-4A43-95DA-962E12398A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Apoyo!$K$6:$K$7</c:f>
              <c:strCache>
                <c:ptCount val="2"/>
                <c:pt idx="0">
                  <c:v>Apoyo a otros hogares o familiares</c:v>
                </c:pt>
                <c:pt idx="1">
                  <c:v>Realizar algún trabajo gratuito para la comunidad</c:v>
                </c:pt>
              </c:strCache>
            </c:strRef>
          </c:cat>
          <c:val>
            <c:numRef>
              <c:f>Apoyo!$U$6:$U$7</c:f>
              <c:numCache>
                <c:formatCode>_(* #,##0.0_);_(* \(#,##0.0\);_(* "-"??_);_(@_)</c:formatCode>
                <c:ptCount val="2"/>
                <c:pt idx="0">
                  <c:v>27.841834791791804</c:v>
                </c:pt>
                <c:pt idx="1">
                  <c:v>55.91633155646997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F6-4A43-95DA-962E12398AAF}"/>
            </c:ext>
          </c:extLst>
        </c:ser>
        <c:ser>
          <c:idx val="1"/>
          <c:order val="1"/>
          <c:tx>
            <c:strRef>
              <c:f>Apoyo!$V$5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72,2%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F6-4A43-95DA-962E12398A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44,1%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F6-4A43-95DA-962E12398A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Apoyo!$K$6:$K$7</c:f>
              <c:strCache>
                <c:ptCount val="2"/>
                <c:pt idx="0">
                  <c:v>Apoyo a otros hogares o familiares</c:v>
                </c:pt>
                <c:pt idx="1">
                  <c:v>Realizar algún trabajo gratuito para la comunidad</c:v>
                </c:pt>
              </c:strCache>
            </c:strRef>
          </c:cat>
          <c:val>
            <c:numRef>
              <c:f>Apoyo!$V$6:$V$7</c:f>
              <c:numCache>
                <c:formatCode>_(* #,##0.0_);_(* \(#,##0.0\);_(* "-"??_);_(@_)</c:formatCode>
                <c:ptCount val="2"/>
                <c:pt idx="0">
                  <c:v>72.158165208208189</c:v>
                </c:pt>
                <c:pt idx="1">
                  <c:v>44.08366844353003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F6-4A43-95DA-962E12398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593536"/>
        <c:axId val="108595072"/>
      </c:barChart>
      <c:catAx>
        <c:axId val="10859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800" b="1"/>
            </a:pPr>
            <a:endParaRPr lang="es-PY"/>
          </a:p>
        </c:txPr>
        <c:crossAx val="108595072"/>
        <c:crosses val="autoZero"/>
        <c:auto val="1"/>
        <c:lblAlgn val="ctr"/>
        <c:lblOffset val="100"/>
        <c:noMultiLvlLbl val="0"/>
      </c:catAx>
      <c:valAx>
        <c:axId val="1085950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859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337152033853539"/>
          <c:y val="0.24578508370864777"/>
          <c:w val="0.13739359755791489"/>
          <c:h val="0.44637818020219977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0067074948965"/>
          <c:y val="0.11990366681637402"/>
          <c:w val="0.84325403768973339"/>
          <c:h val="0.8019408810763477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BCE29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75-42FF-8E61-255217B89E26}"/>
              </c:ext>
            </c:extLst>
          </c:dPt>
          <c:dPt>
            <c:idx val="1"/>
            <c:bubble3D val="0"/>
            <c:spPr>
              <a:solidFill>
                <a:srgbClr val="F9B47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75-42FF-8E61-255217B89E26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75-42FF-8E61-255217B89E26}"/>
              </c:ext>
            </c:extLst>
          </c:dPt>
          <c:dLbls>
            <c:dLbl>
              <c:idx val="0"/>
              <c:layout>
                <c:manualLayout>
                  <c:x val="-0.17132191809357178"/>
                  <c:y val="0.103290671534004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23,2%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75-42FF-8E61-255217B89E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0785179630324"/>
                  <c:y val="-0.131168288450578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14,7%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75-42FF-8E61-255217B89E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75-42FF-8E61-255217B89E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TT!$B$4:$B$6</c:f>
              <c:strCache>
                <c:ptCount val="3"/>
                <c:pt idx="0">
                  <c:v>Trabajo no remunerado</c:v>
                </c:pt>
                <c:pt idx="1">
                  <c:v>Trabajo remunerado</c:v>
                </c:pt>
                <c:pt idx="2">
                  <c:v>Actividades Personales</c:v>
                </c:pt>
              </c:strCache>
            </c:strRef>
          </c:cat>
          <c:val>
            <c:numRef>
              <c:f>TT!$H$4:$H$6</c:f>
              <c:numCache>
                <c:formatCode>_(* #,##0.0_);_(* \(#,##0.0\);_(* "-"??_);_(@_)</c:formatCode>
                <c:ptCount val="3"/>
                <c:pt idx="0">
                  <c:v>23.207599566773432</c:v>
                </c:pt>
                <c:pt idx="1">
                  <c:v>14.66905161093435</c:v>
                </c:pt>
                <c:pt idx="2">
                  <c:v>62.123348822292222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75-42FF-8E61-255217B89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PY" sz="1600"/>
              <a:t>Distribución porcentual de la participación en actividades domésticas</a:t>
            </a:r>
            <a:endParaRPr lang="es-ES" sz="1600"/>
          </a:p>
        </c:rich>
      </c:tx>
      <c:layout>
        <c:manualLayout>
          <c:xMode val="edge"/>
          <c:yMode val="edge"/>
          <c:x val="0.14381840749369376"/>
          <c:y val="4.53521127319410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034609806797037"/>
          <c:y val="0.13989872898904038"/>
          <c:w val="0.45356009559529398"/>
          <c:h val="0.844601561057017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'[Graficos para Presentación_EUT 2016 Py.xlsx]ACt domesticas'!$Q$5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'[Graficos para Presentación_EUT 2016 Py.xlsx]ACt domesticas'!$P$6:$P$15</c:f>
              <c:strCache>
                <c:ptCount val="10"/>
                <c:pt idx="0">
                  <c:v>Limpieza/ arreglo ropas o calzados</c:v>
                </c:pt>
                <c:pt idx="1">
                  <c:v>Limpió los cubiertos/ cocina</c:v>
                </c:pt>
                <c:pt idx="2">
                  <c:v>Preparó para la comida</c:v>
                </c:pt>
                <c:pt idx="3">
                  <c:v>Limpió la vivienda/ patio</c:v>
                </c:pt>
                <c:pt idx="4">
                  <c:v>Cuidó plantas o mascotas</c:v>
                </c:pt>
                <c:pt idx="5">
                  <c:v>Tiró, sacó, quemó o recicló la basura</c:v>
                </c:pt>
                <c:pt idx="6">
                  <c:v>Compras (alimentos, art. limpieza, medicamentos, ropas, calzados, electrodom., combustible)</c:v>
                </c:pt>
                <c:pt idx="7">
                  <c:v>Gestiones (carga de saldos, giros, pagó, servicios básicos, trámites)</c:v>
                </c:pt>
                <c:pt idx="8">
                  <c:v>Reparaciones (electricidad, plomería, muebles, electrodom., joyas, celulares)</c:v>
                </c:pt>
                <c:pt idx="9">
                  <c:v>Limpieza, mantenimiento y reparaciones de vehículos</c:v>
                </c:pt>
              </c:strCache>
            </c:strRef>
          </c:cat>
          <c:val>
            <c:numRef>
              <c:f>'[Graficos para Presentación_EUT 2016 Py.xlsx]ACt domesticas'!$Q$6:$Q$15</c:f>
              <c:numCache>
                <c:formatCode>0.0%</c:formatCode>
                <c:ptCount val="10"/>
                <c:pt idx="0">
                  <c:v>0.18021715142170247</c:v>
                </c:pt>
                <c:pt idx="1">
                  <c:v>0.19851361798934328</c:v>
                </c:pt>
                <c:pt idx="2">
                  <c:v>0.28557233315631353</c:v>
                </c:pt>
                <c:pt idx="3">
                  <c:v>0.28612272461269617</c:v>
                </c:pt>
                <c:pt idx="4">
                  <c:v>0.32894799777460582</c:v>
                </c:pt>
                <c:pt idx="5">
                  <c:v>0.34227020964199673</c:v>
                </c:pt>
                <c:pt idx="6">
                  <c:v>0.41024293269651541</c:v>
                </c:pt>
                <c:pt idx="7">
                  <c:v>0.5430037263929901</c:v>
                </c:pt>
                <c:pt idx="8">
                  <c:v>0.80654400979407048</c:v>
                </c:pt>
                <c:pt idx="9">
                  <c:v>0.886810472698777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Py.xlsx]ACt domesticas'!$R$5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'[Graficos para Presentación_EUT 2016 Py.xlsx]ACt domesticas'!$P$6:$P$15</c:f>
              <c:strCache>
                <c:ptCount val="10"/>
                <c:pt idx="0">
                  <c:v>Limpieza/ arreglo ropas o calzados</c:v>
                </c:pt>
                <c:pt idx="1">
                  <c:v>Limpió los cubiertos/ cocina</c:v>
                </c:pt>
                <c:pt idx="2">
                  <c:v>Preparó para la comida</c:v>
                </c:pt>
                <c:pt idx="3">
                  <c:v>Limpió la vivienda/ patio</c:v>
                </c:pt>
                <c:pt idx="4">
                  <c:v>Cuidó plantas o mascotas</c:v>
                </c:pt>
                <c:pt idx="5">
                  <c:v>Tiró, sacó, quemó o recicló la basura</c:v>
                </c:pt>
                <c:pt idx="6">
                  <c:v>Compras (alimentos, art. limpieza, medicamentos, ropas, calzados, electrodom., combustible)</c:v>
                </c:pt>
                <c:pt idx="7">
                  <c:v>Gestiones (carga de saldos, giros, pagó, servicios básicos, trámites)</c:v>
                </c:pt>
                <c:pt idx="8">
                  <c:v>Reparaciones (electricidad, plomería, muebles, electrodom., joyas, celulares)</c:v>
                </c:pt>
                <c:pt idx="9">
                  <c:v>Limpieza, mantenimiento y reparaciones de vehículos</c:v>
                </c:pt>
              </c:strCache>
            </c:strRef>
          </c:cat>
          <c:val>
            <c:numRef>
              <c:f>'[Graficos para Presentación_EUT 2016 Py.xlsx]ACt domesticas'!$R$6:$R$15</c:f>
              <c:numCache>
                <c:formatCode>0.0%</c:formatCode>
                <c:ptCount val="10"/>
                <c:pt idx="0">
                  <c:v>0.81978284857829753</c:v>
                </c:pt>
                <c:pt idx="1">
                  <c:v>0.80148638201065669</c:v>
                </c:pt>
                <c:pt idx="2">
                  <c:v>0.71442766684368653</c:v>
                </c:pt>
                <c:pt idx="3">
                  <c:v>0.71387727538730383</c:v>
                </c:pt>
                <c:pt idx="4">
                  <c:v>0.67105200222539418</c:v>
                </c:pt>
                <c:pt idx="5">
                  <c:v>0.65772979035800327</c:v>
                </c:pt>
                <c:pt idx="6">
                  <c:v>0.58975706730348454</c:v>
                </c:pt>
                <c:pt idx="7">
                  <c:v>0.4569962736070099</c:v>
                </c:pt>
                <c:pt idx="8">
                  <c:v>0.19345599020592957</c:v>
                </c:pt>
                <c:pt idx="9">
                  <c:v>0.11318952730122303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0407040"/>
        <c:axId val="110417024"/>
      </c:barChart>
      <c:catAx>
        <c:axId val="11040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/>
          <a:lstStyle/>
          <a:p>
            <a:pPr algn="just">
              <a:defRPr sz="1300" b="1"/>
            </a:pPr>
            <a:endParaRPr lang="es-PY"/>
          </a:p>
        </c:txPr>
        <c:crossAx val="110417024"/>
        <c:crosses val="autoZero"/>
        <c:auto val="1"/>
        <c:lblAlgn val="ctr"/>
        <c:lblOffset val="100"/>
        <c:noMultiLvlLbl val="0"/>
      </c:catAx>
      <c:valAx>
        <c:axId val="1104170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040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7256845917288144"/>
          <c:w val="0.21546552657709184"/>
          <c:h val="0.18381651717597194"/>
        </c:manualLayout>
      </c:layout>
      <c:overlay val="0"/>
      <c:txPr>
        <a:bodyPr/>
        <a:lstStyle/>
        <a:p>
          <a:pPr>
            <a:defRPr sz="20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PY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600"/>
            </a:pPr>
            <a:r>
              <a:rPr lang="es-PY" sz="1600" dirty="0"/>
              <a:t>	</a:t>
            </a:r>
            <a:r>
              <a:rPr lang="es-PY" sz="1600" u="sng" dirty="0" smtClean="0">
                <a:solidFill>
                  <a:srgbClr val="0A9AAE"/>
                </a:solidFill>
              </a:rPr>
              <a:t>PROMEDIO de </a:t>
            </a:r>
            <a:r>
              <a:rPr lang="es-PY" sz="1600" u="sng" dirty="0">
                <a:solidFill>
                  <a:srgbClr val="0A9AAE"/>
                </a:solidFill>
              </a:rPr>
              <a:t>horas semanales </a:t>
            </a:r>
            <a:r>
              <a:rPr lang="es-PY" sz="1600" dirty="0"/>
              <a:t>en </a:t>
            </a:r>
            <a:r>
              <a:rPr lang="es-PY" sz="1600" dirty="0" smtClean="0"/>
              <a:t>actividades </a:t>
            </a:r>
            <a:r>
              <a:rPr lang="es-PY" sz="1600" dirty="0"/>
              <a:t>de cuidado y </a:t>
            </a:r>
            <a:endParaRPr lang="es-PY" sz="1600" dirty="0" smtClean="0"/>
          </a:p>
          <a:p>
            <a:pPr algn="ctr">
              <a:defRPr sz="1600"/>
            </a:pPr>
            <a:r>
              <a:rPr lang="es-PY" sz="1600" dirty="0" smtClean="0"/>
              <a:t>apoyo a miembros </a:t>
            </a:r>
            <a:r>
              <a:rPr lang="es-PY" sz="1600" dirty="0"/>
              <a:t>del </a:t>
            </a:r>
            <a:r>
              <a:rPr lang="es-PY" sz="1600" dirty="0" smtClean="0"/>
              <a:t>hogar</a:t>
            </a:r>
            <a:endParaRPr lang="es-PY" sz="1600" dirty="0"/>
          </a:p>
        </c:rich>
      </c:tx>
      <c:layout>
        <c:manualLayout>
          <c:xMode val="edge"/>
          <c:yMode val="edge"/>
          <c:x val="0.23150884713130887"/>
          <c:y val="1.856998527941339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8860360586762736"/>
          <c:y val="0.22534861791902691"/>
          <c:w val="0.39872787131279902"/>
          <c:h val="0.68137850134707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Cuidado!$D$3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Cuidado!$B$5:$B$9</c:f>
              <c:strCache>
                <c:ptCount val="5"/>
                <c:pt idx="0">
                  <c:v>Cuidado miembros con dificultad y dependencia permanente</c:v>
                </c:pt>
                <c:pt idx="1">
                  <c:v>Cuidado y apoyo a miembros de 0 a 5 años</c:v>
                </c:pt>
                <c:pt idx="2">
                  <c:v>Cuidado y apoyo a miembros de 6 a 14 años</c:v>
                </c:pt>
                <c:pt idx="3">
                  <c:v>Cuidado y apoyo a miembros de 15 a 59 años</c:v>
                </c:pt>
                <c:pt idx="4">
                  <c:v>Cuidado y apoyo a miembros de 60 años y más</c:v>
                </c:pt>
              </c:strCache>
            </c:strRef>
          </c:cat>
          <c:val>
            <c:numRef>
              <c:f>Cuidado!$D$5:$D$9</c:f>
              <c:numCache>
                <c:formatCode>###0.00</c:formatCode>
                <c:ptCount val="5"/>
                <c:pt idx="0">
                  <c:v>9.852754394706249</c:v>
                </c:pt>
                <c:pt idx="1">
                  <c:v>6.8419461746346242</c:v>
                </c:pt>
                <c:pt idx="2">
                  <c:v>5.4261456636289509</c:v>
                </c:pt>
                <c:pt idx="3">
                  <c:v>3.8330733217717508</c:v>
                </c:pt>
                <c:pt idx="4">
                  <c:v>5.7400594071322937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0B-4C44-A601-6ACE99432D9E}"/>
            </c:ext>
          </c:extLst>
        </c:ser>
        <c:ser>
          <c:idx val="1"/>
          <c:order val="1"/>
          <c:tx>
            <c:strRef>
              <c:f>Cuidado!$E$3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785C9A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0B-4C44-A601-6ACE99432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0B-4C44-A601-6ACE99432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0B-4C44-A601-6ACE99432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0B-4C44-A601-6ACE99432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80B-4C44-A601-6ACE99432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0B-4C44-A601-6ACE99432D9E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Cuidado!$B$5:$B$9</c:f>
              <c:strCache>
                <c:ptCount val="5"/>
                <c:pt idx="0">
                  <c:v>Cuidado miembros con dificultad y dependencia permanente</c:v>
                </c:pt>
                <c:pt idx="1">
                  <c:v>Cuidado y apoyo a miembros de 0 a 5 años</c:v>
                </c:pt>
                <c:pt idx="2">
                  <c:v>Cuidado y apoyo a miembros de 6 a 14 años</c:v>
                </c:pt>
                <c:pt idx="3">
                  <c:v>Cuidado y apoyo a miembros de 15 a 59 años</c:v>
                </c:pt>
                <c:pt idx="4">
                  <c:v>Cuidado y apoyo a miembros de 60 años y más</c:v>
                </c:pt>
              </c:strCache>
            </c:strRef>
          </c:cat>
          <c:val>
            <c:numRef>
              <c:f>Cuidado!$E$5:$E$9</c:f>
              <c:numCache>
                <c:formatCode>###0.00</c:formatCode>
                <c:ptCount val="5"/>
                <c:pt idx="0">
                  <c:v>16.808146749270872</c:v>
                </c:pt>
                <c:pt idx="1">
                  <c:v>12.350147484773776</c:v>
                </c:pt>
                <c:pt idx="2">
                  <c:v>7.9849465802123367</c:v>
                </c:pt>
                <c:pt idx="3">
                  <c:v>4.8919299634784128</c:v>
                </c:pt>
                <c:pt idx="4">
                  <c:v>6.2001929827625357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0B-4C44-A601-6ACE99432D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0472192"/>
        <c:axId val="110490368"/>
      </c:barChart>
      <c:catAx>
        <c:axId val="110472192"/>
        <c:scaling>
          <c:orientation val="maxMin"/>
        </c:scaling>
        <c:delete val="0"/>
        <c:axPos val="l"/>
        <c:numFmt formatCode="General" sourceLinked="1"/>
        <c:majorTickMark val="in"/>
        <c:minorTickMark val="out"/>
        <c:tickLblPos val="nextTo"/>
        <c:spPr>
          <a:ln>
            <a:noFill/>
          </a:ln>
        </c:spPr>
        <c:txPr>
          <a:bodyPr rot="0"/>
          <a:lstStyle/>
          <a:p>
            <a:pPr algn="just">
              <a:defRPr sz="1500" b="1"/>
            </a:pPr>
            <a:endParaRPr lang="es-PY"/>
          </a:p>
        </c:txPr>
        <c:crossAx val="110490368"/>
        <c:crosses val="autoZero"/>
        <c:auto val="1"/>
        <c:lblAlgn val="ctr"/>
        <c:lblOffset val="100"/>
        <c:noMultiLvlLbl val="0"/>
      </c:catAx>
      <c:valAx>
        <c:axId val="110490368"/>
        <c:scaling>
          <c:orientation val="minMax"/>
        </c:scaling>
        <c:delete val="1"/>
        <c:axPos val="t"/>
        <c:numFmt formatCode="###0.00" sourceLinked="1"/>
        <c:majorTickMark val="none"/>
        <c:minorTickMark val="none"/>
        <c:tickLblPos val="nextTo"/>
        <c:crossAx val="1104721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9012162207163128E-2"/>
          <c:y val="4.8437845274330482E-2"/>
          <c:w val="0.29052247167422551"/>
          <c:h val="0.13135801751194312"/>
        </c:manualLayout>
      </c:layout>
      <c:overlay val="0"/>
      <c:txPr>
        <a:bodyPr/>
        <a:lstStyle/>
        <a:p>
          <a:pPr>
            <a:defRPr sz="1600" b="1"/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+mn-lt"/>
              </a:defRPr>
            </a:pPr>
            <a:r>
              <a:rPr lang="es-PY" sz="1600" b="1" i="0" u="sng" baseline="0" dirty="0" smtClean="0">
                <a:effectLst/>
                <a:latin typeface="+mn-lt"/>
              </a:rPr>
              <a:t>PORCENTAJE</a:t>
            </a:r>
            <a:r>
              <a:rPr lang="es-PY" sz="1600" b="1" i="0" baseline="0" dirty="0" smtClean="0">
                <a:effectLst/>
                <a:latin typeface="+mn-lt"/>
              </a:rPr>
              <a:t> de </a:t>
            </a:r>
            <a:r>
              <a:rPr lang="es-PY" sz="1600" b="1" i="0" baseline="0" dirty="0">
                <a:effectLst/>
                <a:latin typeface="+mn-lt"/>
              </a:rPr>
              <a:t>personas que realizan actividades de cuidado y apoyo a miembros del </a:t>
            </a:r>
            <a:r>
              <a:rPr lang="es-PY" sz="1600" b="1" i="0" baseline="0" dirty="0" smtClean="0">
                <a:effectLst/>
                <a:latin typeface="+mn-lt"/>
              </a:rPr>
              <a:t>hogar</a:t>
            </a:r>
            <a:endParaRPr lang="es-PY" sz="1600" b="1" i="0" baseline="0" dirty="0" smtClean="0">
              <a:effectLst/>
              <a:latin typeface="+mn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22311934211024356"/>
          <c:y val="2.39030777251547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135518811698108"/>
          <c:y val="0.22534861791902691"/>
          <c:w val="0.81113964768670688"/>
          <c:h val="0.749654471914511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Cuidado!$N$3</c:f>
              <c:strCache>
                <c:ptCount val="1"/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1,6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20,0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25,7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5,5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1,6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Cuidado!$B$5:$B$9</c:f>
              <c:strCache>
                <c:ptCount val="5"/>
                <c:pt idx="0">
                  <c:v>Cuidado miembros con dificultad y dependencia permanente</c:v>
                </c:pt>
                <c:pt idx="1">
                  <c:v>Cuidado y apoyo a miembros de 0 a 5 años</c:v>
                </c:pt>
                <c:pt idx="2">
                  <c:v>Cuidado y apoyo a miembros de 6 a 14 años</c:v>
                </c:pt>
                <c:pt idx="3">
                  <c:v>Cuidado y apoyo a miembros de 15 a 59 años</c:v>
                </c:pt>
                <c:pt idx="4">
                  <c:v>Cuidado y apoyo a miembros de 60 años y más</c:v>
                </c:pt>
              </c:strCache>
            </c:strRef>
          </c:cat>
          <c:val>
            <c:numRef>
              <c:f>Cuidado!$N$5:$N$9</c:f>
              <c:numCache>
                <c:formatCode>0.0%</c:formatCode>
                <c:ptCount val="5"/>
                <c:pt idx="0">
                  <c:v>-1.5604156197877707E-2</c:v>
                </c:pt>
                <c:pt idx="1">
                  <c:v>-0.20037466670376777</c:v>
                </c:pt>
                <c:pt idx="2">
                  <c:v>-0.25720239040303267</c:v>
                </c:pt>
                <c:pt idx="3">
                  <c:v>-5.4977714778629103E-2</c:v>
                </c:pt>
                <c:pt idx="4">
                  <c:v>-1.586563721983884E-2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D6E-4CB0-8A3D-35E680B9D1DF}"/>
            </c:ext>
          </c:extLst>
        </c:ser>
        <c:ser>
          <c:idx val="1"/>
          <c:order val="1"/>
          <c:tx>
            <c:strRef>
              <c:f>Cuidado!$O$3</c:f>
              <c:strCache>
                <c:ptCount val="1"/>
              </c:strCache>
            </c:strRef>
          </c:tx>
          <c:spPr>
            <a:solidFill>
              <a:srgbClr val="785C9A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3,0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29,6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35,5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4,7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2,3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D6E-4CB0-8A3D-35E680B9D1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Cuidado!$B$5:$B$9</c:f>
              <c:strCache>
                <c:ptCount val="5"/>
                <c:pt idx="0">
                  <c:v>Cuidado miembros con dificultad y dependencia permanente</c:v>
                </c:pt>
                <c:pt idx="1">
                  <c:v>Cuidado y apoyo a miembros de 0 a 5 años</c:v>
                </c:pt>
                <c:pt idx="2">
                  <c:v>Cuidado y apoyo a miembros de 6 a 14 años</c:v>
                </c:pt>
                <c:pt idx="3">
                  <c:v>Cuidado y apoyo a miembros de 15 a 59 años</c:v>
                </c:pt>
                <c:pt idx="4">
                  <c:v>Cuidado y apoyo a miembros de 60 años y más</c:v>
                </c:pt>
              </c:strCache>
            </c:strRef>
          </c:cat>
          <c:val>
            <c:numRef>
              <c:f>Cuidado!$O$5:$O$9</c:f>
              <c:numCache>
                <c:formatCode>0.0%</c:formatCode>
                <c:ptCount val="5"/>
                <c:pt idx="0">
                  <c:v>-2.9753091060935141E-2</c:v>
                </c:pt>
                <c:pt idx="1">
                  <c:v>-0.29614762875496142</c:v>
                </c:pt>
                <c:pt idx="2">
                  <c:v>-0.35541329284545764</c:v>
                </c:pt>
                <c:pt idx="3">
                  <c:v>-4.6966501699593384E-2</c:v>
                </c:pt>
                <c:pt idx="4">
                  <c:v>-2.3145919257894752E-2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D6E-4CB0-8A3D-35E680B9D1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0656512"/>
        <c:axId val="110965504"/>
      </c:barChart>
      <c:catAx>
        <c:axId val="110656512"/>
        <c:scaling>
          <c:orientation val="maxMin"/>
        </c:scaling>
        <c:delete val="1"/>
        <c:axPos val="l"/>
        <c:numFmt formatCode="General" sourceLinked="1"/>
        <c:majorTickMark val="in"/>
        <c:minorTickMark val="out"/>
        <c:tickLblPos val="high"/>
        <c:crossAx val="110965504"/>
        <c:crosses val="autoZero"/>
        <c:auto val="1"/>
        <c:lblAlgn val="ctr"/>
        <c:lblOffset val="100"/>
        <c:noMultiLvlLbl val="0"/>
      </c:catAx>
      <c:valAx>
        <c:axId val="11096550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0656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/>
              <a:t>Distribución porcentual de la participación en actividades de cuidado y apoyo a miembros del hogar</a:t>
            </a:r>
            <a:endParaRPr lang="es-ES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5531770854872599"/>
          <c:w val="1"/>
          <c:h val="0.542550945413822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'[Graficos para Presentación_EUT 2016 Py.xlsx]Cuidado'!$Q$4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Py.xlsx]Cuidado'!$P$5:$P$9</c:f>
              <c:strCache>
                <c:ptCount val="5"/>
                <c:pt idx="0">
                  <c:v>Miembros con discapacidad </c:v>
                </c:pt>
                <c:pt idx="1">
                  <c:v>Miembros de 0 a 5 años </c:v>
                </c:pt>
                <c:pt idx="2">
                  <c:v>Miembros de 6 a 14 años</c:v>
                </c:pt>
                <c:pt idx="3">
                  <c:v>Miembros de 15 a 59 años</c:v>
                </c:pt>
                <c:pt idx="4">
                  <c:v>Miembros de 60 años y más</c:v>
                </c:pt>
              </c:strCache>
            </c:strRef>
          </c:cat>
          <c:val>
            <c:numRef>
              <c:f>'[Graficos para Presentación_EUT 2016 Py.xlsx]Cuidado'!$Q$5:$Q$9</c:f>
              <c:numCache>
                <c:formatCode>0.0%</c:formatCode>
                <c:ptCount val="5"/>
                <c:pt idx="0">
                  <c:v>0.34127460017720185</c:v>
                </c:pt>
                <c:pt idx="1">
                  <c:v>0.40061753040200021</c:v>
                </c:pt>
                <c:pt idx="2">
                  <c:v>0.41686856460678817</c:v>
                </c:pt>
                <c:pt idx="3">
                  <c:v>0.53625369202522555</c:v>
                </c:pt>
                <c:pt idx="4">
                  <c:v>0.4037446241317908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Py.xlsx]Cuidado'!$R$4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Py.xlsx]Cuidado'!$P$5:$P$9</c:f>
              <c:strCache>
                <c:ptCount val="5"/>
                <c:pt idx="0">
                  <c:v>Miembros con discapacidad </c:v>
                </c:pt>
                <c:pt idx="1">
                  <c:v>Miembros de 0 a 5 años </c:v>
                </c:pt>
                <c:pt idx="2">
                  <c:v>Miembros de 6 a 14 años</c:v>
                </c:pt>
                <c:pt idx="3">
                  <c:v>Miembros de 15 a 59 años</c:v>
                </c:pt>
                <c:pt idx="4">
                  <c:v>Miembros de 60 años y más</c:v>
                </c:pt>
              </c:strCache>
            </c:strRef>
          </c:cat>
          <c:val>
            <c:numRef>
              <c:f>'[Graficos para Presentación_EUT 2016 Py.xlsx]Cuidado'!$R$5:$R$9</c:f>
              <c:numCache>
                <c:formatCode>0.0%</c:formatCode>
                <c:ptCount val="5"/>
                <c:pt idx="0">
                  <c:v>0.65872539982279821</c:v>
                </c:pt>
                <c:pt idx="1">
                  <c:v>0.59938246959799979</c:v>
                </c:pt>
                <c:pt idx="2">
                  <c:v>0.58313143539321188</c:v>
                </c:pt>
                <c:pt idx="3">
                  <c:v>0.46374630797477451</c:v>
                </c:pt>
                <c:pt idx="4">
                  <c:v>0.5962553758682092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696704"/>
        <c:axId val="110714880"/>
      </c:barChart>
      <c:catAx>
        <c:axId val="1106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 b="1"/>
            </a:pPr>
            <a:endParaRPr lang="es-PY"/>
          </a:p>
        </c:txPr>
        <c:crossAx val="110714880"/>
        <c:crosses val="autoZero"/>
        <c:auto val="1"/>
        <c:lblAlgn val="ctr"/>
        <c:lblOffset val="100"/>
        <c:noMultiLvlLbl val="0"/>
      </c:catAx>
      <c:valAx>
        <c:axId val="110714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069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24015897421735"/>
          <c:y val="0.12742445444960424"/>
          <c:w val="0.37144570104156638"/>
          <c:h val="9.2692194941055794E-2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es-PY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dirty="0"/>
              <a:t>	</a:t>
            </a:r>
            <a:r>
              <a:rPr lang="es-PY" u="sng" dirty="0" smtClean="0">
                <a:solidFill>
                  <a:srgbClr val="0A9AAE"/>
                </a:solidFill>
              </a:rPr>
              <a:t>PROMEDIO de </a:t>
            </a:r>
            <a:r>
              <a:rPr lang="es-PY" u="sng" dirty="0">
                <a:solidFill>
                  <a:srgbClr val="0A9AAE"/>
                </a:solidFill>
              </a:rPr>
              <a:t>horas semanales </a:t>
            </a:r>
            <a:r>
              <a:rPr lang="es-PY" dirty="0"/>
              <a:t>en 	</a:t>
            </a:r>
            <a:endParaRPr lang="es-PY" dirty="0" smtClean="0"/>
          </a:p>
          <a:p>
            <a:pPr>
              <a:defRPr/>
            </a:pPr>
            <a:r>
              <a:rPr lang="es-PY" dirty="0" smtClean="0"/>
              <a:t>actividades </a:t>
            </a:r>
            <a:r>
              <a:rPr lang="es-PY" dirty="0"/>
              <a:t>de cuidado a miembros con </a:t>
            </a:r>
            <a:endParaRPr lang="es-PY" dirty="0" smtClean="0"/>
          </a:p>
          <a:p>
            <a:pPr>
              <a:defRPr/>
            </a:pPr>
            <a:r>
              <a:rPr lang="es-PY" dirty="0" smtClean="0"/>
              <a:t>dificultad </a:t>
            </a:r>
            <a:r>
              <a:rPr lang="es-PY" dirty="0"/>
              <a:t>y dependencia </a:t>
            </a:r>
            <a:r>
              <a:rPr lang="es-PY" dirty="0" smtClean="0"/>
              <a:t>permanente</a:t>
            </a:r>
            <a:endParaRPr lang="es-PY" dirty="0"/>
          </a:p>
        </c:rich>
      </c:tx>
      <c:layout>
        <c:manualLayout>
          <c:xMode val="edge"/>
          <c:yMode val="edge"/>
          <c:x val="0.33380301494278414"/>
          <c:y val="7.873521299565748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8860352483323843"/>
          <c:y val="0.18260071283586285"/>
          <c:w val="0.51139643115303424"/>
          <c:h val="0.7423340062843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'cuidado dif'!$D$3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dif'!$B$5:$B$11</c:f>
              <c:strCache>
                <c:ptCount val="7"/>
                <c:pt idx="0">
                  <c:v>Dió de comer, bañó, vistió, aseó o peinó </c:v>
                </c:pt>
                <c:pt idx="1">
                  <c:v>Conversó, jugó, leyó o realizó otras actividades</c:v>
                </c:pt>
                <c:pt idx="2">
                  <c:v>Cuidó temporalmente de la salud </c:v>
                </c:pt>
                <c:pt idx="3">
                  <c:v>Cuidó de manera permanente de la salud </c:v>
                </c:pt>
                <c:pt idx="4">
                  <c:v>Trasladó a establecimientos de salud y/o centros de rehabilitación </c:v>
                </c:pt>
                <c:pt idx="5">
                  <c:v>Acompañó a establecimientos de salud y/o centros de rehabilitación </c:v>
                </c:pt>
                <c:pt idx="6">
                  <c:v>Acompañó y trasladó a cualquier otro lugar </c:v>
                </c:pt>
              </c:strCache>
            </c:strRef>
          </c:cat>
          <c:val>
            <c:numRef>
              <c:f>'cuidado dif'!$D$5:$D$11</c:f>
              <c:numCache>
                <c:formatCode>###0.00</c:formatCode>
                <c:ptCount val="7"/>
                <c:pt idx="0">
                  <c:v>5.0568303876574543</c:v>
                </c:pt>
                <c:pt idx="1">
                  <c:v>4.6638910492679129</c:v>
                </c:pt>
                <c:pt idx="2">
                  <c:v>5.8228923920493489</c:v>
                </c:pt>
                <c:pt idx="3">
                  <c:v>16.004685978578387</c:v>
                </c:pt>
                <c:pt idx="4">
                  <c:v>1.0645433840276248</c:v>
                </c:pt>
                <c:pt idx="5">
                  <c:v>1.9187235543018337</c:v>
                </c:pt>
                <c:pt idx="6">
                  <c:v>1.7330049261083744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1-4A03-A77C-04423CADDA74}"/>
            </c:ext>
          </c:extLst>
        </c:ser>
        <c:ser>
          <c:idx val="1"/>
          <c:order val="1"/>
          <c:tx>
            <c:strRef>
              <c:f>'cuidado dif'!$E$3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dif'!$B$5:$B$11</c:f>
              <c:strCache>
                <c:ptCount val="7"/>
                <c:pt idx="0">
                  <c:v>Dió de comer, bañó, vistió, aseó o peinó </c:v>
                </c:pt>
                <c:pt idx="1">
                  <c:v>Conversó, jugó, leyó o realizó otras actividades</c:v>
                </c:pt>
                <c:pt idx="2">
                  <c:v>Cuidó temporalmente de la salud </c:v>
                </c:pt>
                <c:pt idx="3">
                  <c:v>Cuidó de manera permanente de la salud </c:v>
                </c:pt>
                <c:pt idx="4">
                  <c:v>Trasladó a establecimientos de salud y/o centros de rehabilitación </c:v>
                </c:pt>
                <c:pt idx="5">
                  <c:v>Acompañó a establecimientos de salud y/o centros de rehabilitación </c:v>
                </c:pt>
                <c:pt idx="6">
                  <c:v>Acompañó y trasladó a cualquier otro lugar </c:v>
                </c:pt>
              </c:strCache>
            </c:strRef>
          </c:cat>
          <c:val>
            <c:numRef>
              <c:f>'cuidado dif'!$E$5:$E$11</c:f>
              <c:numCache>
                <c:formatCode>###0.00</c:formatCode>
                <c:ptCount val="7"/>
                <c:pt idx="0">
                  <c:v>7.8223908526472208</c:v>
                </c:pt>
                <c:pt idx="1">
                  <c:v>6.220294416379331</c:v>
                </c:pt>
                <c:pt idx="2">
                  <c:v>5.3852991267166717</c:v>
                </c:pt>
                <c:pt idx="3">
                  <c:v>10.694435001239421</c:v>
                </c:pt>
                <c:pt idx="4">
                  <c:v>1.6189427312775331</c:v>
                </c:pt>
                <c:pt idx="5">
                  <c:v>2.7365789225398625</c:v>
                </c:pt>
                <c:pt idx="6">
                  <c:v>2.4259259259259256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1-4A03-A77C-04423CADD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0854144"/>
        <c:axId val="110855680"/>
      </c:barChart>
      <c:catAx>
        <c:axId val="110854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just">
              <a:defRPr sz="1400" b="1"/>
            </a:pPr>
            <a:endParaRPr lang="es-PY"/>
          </a:p>
        </c:txPr>
        <c:crossAx val="110855680"/>
        <c:crosses val="autoZero"/>
        <c:auto val="1"/>
        <c:lblAlgn val="ctr"/>
        <c:lblOffset val="100"/>
        <c:noMultiLvlLbl val="0"/>
      </c:catAx>
      <c:valAx>
        <c:axId val="110855680"/>
        <c:scaling>
          <c:orientation val="minMax"/>
        </c:scaling>
        <c:delete val="1"/>
        <c:axPos val="t"/>
        <c:numFmt formatCode="###0.00" sourceLinked="1"/>
        <c:majorTickMark val="none"/>
        <c:minorTickMark val="none"/>
        <c:tickLblPos val="nextTo"/>
        <c:crossAx val="1108541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7133737277054686E-2"/>
          <c:y val="5.468952722122921E-2"/>
          <c:w val="0.2297248311441179"/>
          <c:h val="9.8800826542390086E-2"/>
        </c:manualLayout>
      </c:layout>
      <c:overlay val="0"/>
      <c:txPr>
        <a:bodyPr/>
        <a:lstStyle/>
        <a:p>
          <a:pPr>
            <a:defRPr sz="1400" b="1"/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PY" sz="1200"/>
              <a:t>PORCENTAJE de personas que  realizan actividades de cuidado a  miembros con dificultad y dependencia permanente</a:t>
            </a:r>
          </a:p>
        </c:rich>
      </c:tx>
      <c:layout>
        <c:manualLayout>
          <c:xMode val="edge"/>
          <c:yMode val="edge"/>
          <c:x val="0.2665724267430078"/>
          <c:y val="2.578338826826648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1012952057133798"/>
          <c:y val="0.18260071283586285"/>
          <c:w val="0.48987047942866208"/>
          <c:h val="0.742334006284382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'cuidado dif'!$N$4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0,04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'cuidado dif'!$G$5:$G$11</c:f>
              <c:strCache>
                <c:ptCount val="7"/>
                <c:pt idx="0">
                  <c:v>Dió de comer, bañó, vistió, aseó o peinó a miembros del hogar con dificultad y dependencia permanente</c:v>
                </c:pt>
                <c:pt idx="1">
                  <c:v>Conversó, jugó, leyó o realizó otras actividades con miembros del hogar con dificultad y dependencia permanente</c:v>
                </c:pt>
                <c:pt idx="2">
                  <c:v>Cuidó temporalmente de la salud de miembros del hogar con dificultad y dependencia permanente</c:v>
                </c:pt>
                <c:pt idx="3">
                  <c:v>Cuidó de manera permanente de la salud de miembros del hogar con dificultad y dependencia permanente</c:v>
                </c:pt>
                <c:pt idx="4">
                  <c:v>Trasladó a establecimientos de salud y/o centros de rehabilitación a miembros del hogar con dificutad y dependencia permanente</c:v>
                </c:pt>
                <c:pt idx="5">
                  <c:v>Acompañó a establecimientos de salud y/o centros de rehabilitación a miembros del hogar con dificutad y dependencia permanente</c:v>
                </c:pt>
                <c:pt idx="6">
                  <c:v>Acompañó y trasladó a cualquier otro lugar a miembros del hogar con dificultad y dependencia permanente</c:v>
                </c:pt>
              </c:strCache>
            </c:strRef>
          </c:cat>
          <c:val>
            <c:numRef>
              <c:f>'cuidado dif'!$N$5:$N$11</c:f>
              <c:numCache>
                <c:formatCode>0.0%</c:formatCode>
                <c:ptCount val="7"/>
                <c:pt idx="0">
                  <c:v>-4.1906528104913221E-3</c:v>
                </c:pt>
                <c:pt idx="1">
                  <c:v>-1.2101374432639379E-2</c:v>
                </c:pt>
                <c:pt idx="2">
                  <c:v>-2.9851393665202811E-3</c:v>
                </c:pt>
                <c:pt idx="3">
                  <c:v>-3.362015769065199E-3</c:v>
                </c:pt>
                <c:pt idx="4">
                  <c:v>-1.8565561762717636E-3</c:v>
                </c:pt>
                <c:pt idx="5">
                  <c:v>-1.1605010614738199E-3</c:v>
                </c:pt>
                <c:pt idx="6" formatCode="0.00%">
                  <c:v>-4.153415294061803E-4</c:v>
                </c:pt>
              </c:numCache>
            </c:numRef>
          </c:val>
        </c:ser>
        <c:ser>
          <c:idx val="3"/>
          <c:order val="1"/>
          <c:tx>
            <c:strRef>
              <c:f>'cuidado dif'!$O$4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'cuidado dif'!$G$5:$G$11</c:f>
              <c:strCache>
                <c:ptCount val="7"/>
                <c:pt idx="0">
                  <c:v>Dió de comer, bañó, vistió, aseó o peinó a miembros del hogar con dificultad y dependencia permanente</c:v>
                </c:pt>
                <c:pt idx="1">
                  <c:v>Conversó, jugó, leyó o realizó otras actividades con miembros del hogar con dificultad y dependencia permanente</c:v>
                </c:pt>
                <c:pt idx="2">
                  <c:v>Cuidó temporalmente de la salud de miembros del hogar con dificultad y dependencia permanente</c:v>
                </c:pt>
                <c:pt idx="3">
                  <c:v>Cuidó de manera permanente de la salud de miembros del hogar con dificultad y dependencia permanente</c:v>
                </c:pt>
                <c:pt idx="4">
                  <c:v>Trasladó a establecimientos de salud y/o centros de rehabilitación a miembros del hogar con dificutad y dependencia permanente</c:v>
                </c:pt>
                <c:pt idx="5">
                  <c:v>Acompañó a establecimientos de salud y/o centros de rehabilitación a miembros del hogar con dificutad y dependencia permanente</c:v>
                </c:pt>
                <c:pt idx="6">
                  <c:v>Acompañó y trasladó a cualquier otro lugar a miembros del hogar con dificultad y dependencia permanente</c:v>
                </c:pt>
              </c:strCache>
            </c:strRef>
          </c:cat>
          <c:val>
            <c:numRef>
              <c:f>'cuidado dif'!$O$5:$O$11</c:f>
              <c:numCache>
                <c:formatCode>0.0%</c:formatCode>
                <c:ptCount val="7"/>
                <c:pt idx="0">
                  <c:v>-2.1853993832228365E-2</c:v>
                </c:pt>
                <c:pt idx="1">
                  <c:v>-2.0164708364812899E-2</c:v>
                </c:pt>
                <c:pt idx="2">
                  <c:v>-1.1155590103915916E-2</c:v>
                </c:pt>
                <c:pt idx="3">
                  <c:v>-1.1415107038608601E-2</c:v>
                </c:pt>
                <c:pt idx="4">
                  <c:v>-3.6704264283638267E-3</c:v>
                </c:pt>
                <c:pt idx="5">
                  <c:v>-4.2844548143423124E-3</c:v>
                </c:pt>
                <c:pt idx="6">
                  <c:v>-1.604396750459915E-3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0779392"/>
        <c:axId val="110797568"/>
      </c:barChart>
      <c:catAx>
        <c:axId val="110779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high"/>
        <c:crossAx val="110797568"/>
        <c:crosses val="autoZero"/>
        <c:auto val="1"/>
        <c:lblAlgn val="ctr"/>
        <c:lblOffset val="100"/>
        <c:noMultiLvlLbl val="0"/>
      </c:catAx>
      <c:valAx>
        <c:axId val="11079756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0779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s-PY" sz="1800" dirty="0"/>
              <a:t>Distribución porcentual de la participación </a:t>
            </a:r>
            <a:r>
              <a:rPr lang="es-PY" sz="1800" dirty="0" smtClean="0"/>
              <a:t>en actividades </a:t>
            </a:r>
            <a:r>
              <a:rPr lang="es-PY" sz="1800" dirty="0"/>
              <a:t>de cuidado a miembros con dificultad y dependencia </a:t>
            </a:r>
            <a:r>
              <a:rPr lang="es-PY" sz="1800" dirty="0" smtClean="0"/>
              <a:t>permanente</a:t>
            </a:r>
            <a:endParaRPr lang="es-PY" sz="1800" dirty="0"/>
          </a:p>
        </c:rich>
      </c:tx>
      <c:layout>
        <c:manualLayout>
          <c:xMode val="edge"/>
          <c:yMode val="edge"/>
          <c:x val="0.12232838278117218"/>
          <c:y val="1.389397201464196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2310809035960899"/>
          <c:w val="1"/>
          <c:h val="0.471920790636892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'cuidado 1'!$Q$4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1'!$P$5:$P$11</c:f>
              <c:strCache>
                <c:ptCount val="7"/>
                <c:pt idx="0">
                  <c:v>Dió de comer, bañó, vistió, aseó o peinó </c:v>
                </c:pt>
                <c:pt idx="1">
                  <c:v>Acompañó y trasladó a cualquier otro lugar </c:v>
                </c:pt>
                <c:pt idx="2">
                  <c:v>Cuidó temporalmente de la salud </c:v>
                </c:pt>
                <c:pt idx="3">
                  <c:v>Acompañó a establecimientos de salud y/o centros de rehabilitación</c:v>
                </c:pt>
                <c:pt idx="4">
                  <c:v>Cuidó de manera permanente de la salud </c:v>
                </c:pt>
                <c:pt idx="5">
                  <c:v>Trasladó a establecimientos de salud y/o centros de rehabilitación </c:v>
                </c:pt>
                <c:pt idx="6">
                  <c:v>Conversó, jugó, leyó o realizó otras actividades</c:v>
                </c:pt>
              </c:strCache>
            </c:strRef>
          </c:cat>
          <c:val>
            <c:numRef>
              <c:f>'cuidado 1'!$Q$5:$Q$11</c:f>
              <c:numCache>
                <c:formatCode>0.0%</c:formatCode>
                <c:ptCount val="7"/>
                <c:pt idx="0">
                  <c:v>0.15925914406568797</c:v>
                </c:pt>
                <c:pt idx="1">
                  <c:v>0.20365168539325842</c:v>
                </c:pt>
                <c:pt idx="2">
                  <c:v>0.20907371317207382</c:v>
                </c:pt>
                <c:pt idx="3">
                  <c:v>0.2110904354298474</c:v>
                </c:pt>
                <c:pt idx="4">
                  <c:v>0.22537374845700178</c:v>
                </c:pt>
                <c:pt idx="5">
                  <c:v>0.33318645810384079</c:v>
                </c:pt>
                <c:pt idx="6">
                  <c:v>0.37218873101174221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8D9-443B-AE74-D56EE97DDC37}"/>
            </c:ext>
          </c:extLst>
        </c:ser>
        <c:ser>
          <c:idx val="1"/>
          <c:order val="1"/>
          <c:tx>
            <c:strRef>
              <c:f>'cuidado 1'!$R$4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1'!$P$5:$P$11</c:f>
              <c:strCache>
                <c:ptCount val="7"/>
                <c:pt idx="0">
                  <c:v>Dió de comer, bañó, vistió, aseó o peinó </c:v>
                </c:pt>
                <c:pt idx="1">
                  <c:v>Acompañó y trasladó a cualquier otro lugar </c:v>
                </c:pt>
                <c:pt idx="2">
                  <c:v>Cuidó temporalmente de la salud </c:v>
                </c:pt>
                <c:pt idx="3">
                  <c:v>Acompañó a establecimientos de salud y/o centros de rehabilitación</c:v>
                </c:pt>
                <c:pt idx="4">
                  <c:v>Cuidó de manera permanente de la salud </c:v>
                </c:pt>
                <c:pt idx="5">
                  <c:v>Trasladó a establecimientos de salud y/o centros de rehabilitación </c:v>
                </c:pt>
                <c:pt idx="6">
                  <c:v>Conversó, jugó, leyó o realizó otras actividades</c:v>
                </c:pt>
              </c:strCache>
            </c:strRef>
          </c:cat>
          <c:val>
            <c:numRef>
              <c:f>'cuidado 1'!$R$5:$R$11</c:f>
              <c:numCache>
                <c:formatCode>0.0%</c:formatCode>
                <c:ptCount val="7"/>
                <c:pt idx="0">
                  <c:v>0.84074085593431203</c:v>
                </c:pt>
                <c:pt idx="1">
                  <c:v>0.7963483146067416</c:v>
                </c:pt>
                <c:pt idx="2">
                  <c:v>0.79092628682792621</c:v>
                </c:pt>
                <c:pt idx="3">
                  <c:v>0.7889095645701526</c:v>
                </c:pt>
                <c:pt idx="4">
                  <c:v>0.77462625154299825</c:v>
                </c:pt>
                <c:pt idx="5">
                  <c:v>0.66681354189615927</c:v>
                </c:pt>
                <c:pt idx="6">
                  <c:v>0.62781126898825779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8D9-443B-AE74-D56EE97DDC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111130880"/>
        <c:axId val="111140864"/>
      </c:barChart>
      <c:catAx>
        <c:axId val="11113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400" b="1"/>
            </a:pPr>
            <a:endParaRPr lang="es-PY"/>
          </a:p>
        </c:txPr>
        <c:crossAx val="111140864"/>
        <c:crosses val="autoZero"/>
        <c:auto val="1"/>
        <c:lblAlgn val="ctr"/>
        <c:lblOffset val="100"/>
        <c:noMultiLvlLbl val="0"/>
      </c:catAx>
      <c:valAx>
        <c:axId val="1111408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113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09709092006129"/>
          <c:y val="0.1487589249427281"/>
          <c:w val="0.33856106544675646"/>
          <c:h val="6.8071514996073376E-2"/>
        </c:manualLayout>
      </c:layout>
      <c:overlay val="0"/>
      <c:txPr>
        <a:bodyPr/>
        <a:lstStyle/>
        <a:p>
          <a:pPr>
            <a:defRPr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dirty="0"/>
              <a:t>	</a:t>
            </a:r>
            <a:r>
              <a:rPr lang="es-PY" u="sng" dirty="0" smtClean="0">
                <a:solidFill>
                  <a:srgbClr val="0A9AAE"/>
                </a:solidFill>
              </a:rPr>
              <a:t>PROMEDIO de </a:t>
            </a:r>
            <a:r>
              <a:rPr lang="es-PY" u="sng" dirty="0">
                <a:solidFill>
                  <a:srgbClr val="0A9AAE"/>
                </a:solidFill>
              </a:rPr>
              <a:t>horas semanales </a:t>
            </a:r>
            <a:r>
              <a:rPr lang="es-PY" dirty="0" smtClean="0"/>
              <a:t>en actividades </a:t>
            </a:r>
            <a:r>
              <a:rPr lang="es-PY" dirty="0"/>
              <a:t>de cuidado y apoyo a 	miembros de 0 a 5 años por </a:t>
            </a:r>
            <a:r>
              <a:rPr lang="es-PY" dirty="0" smtClean="0"/>
              <a:t>sexo</a:t>
            </a:r>
            <a:endParaRPr lang="es-PY" dirty="0"/>
          </a:p>
        </c:rich>
      </c:tx>
      <c:layout>
        <c:manualLayout>
          <c:xMode val="edge"/>
          <c:yMode val="edge"/>
          <c:x val="0.22012745408642942"/>
          <c:y val="2.63192039629864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6835686511359684"/>
          <c:y val="0.21250685615898812"/>
          <c:w val="0.43128696431530794"/>
          <c:h val="0.68841391534546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'cuidado 0a5'!$D$3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0a5'!$B$5:$B$11</c:f>
              <c:strCache>
                <c:ptCount val="7"/>
                <c:pt idx="0">
                  <c:v>Dió de comer, bañó, vistió o aseó, preparó para dormir </c:v>
                </c:pt>
                <c:pt idx="1">
                  <c:v>Jugó, conversó o leyó sin hacer otra cosa</c:v>
                </c:pt>
                <c:pt idx="2">
                  <c:v>Revisó las tareas escolares, asisitió a reuniones, festivales u otras actividades de apoyo escolar o de aprendizaje </c:v>
                </c:pt>
                <c:pt idx="3">
                  <c:v>Trasladó a guarderías o centros de enseñanaza </c:v>
                </c:pt>
                <c:pt idx="4">
                  <c:v>Trasladó a establecimientos de salud </c:v>
                </c:pt>
                <c:pt idx="5">
                  <c:v>Acompañó a establecimientos de salud </c:v>
                </c:pt>
                <c:pt idx="6">
                  <c:v>Acompañó y trasladó a cualquier otro lugar </c:v>
                </c:pt>
              </c:strCache>
            </c:strRef>
          </c:cat>
          <c:val>
            <c:numRef>
              <c:f>'cuidado 0a5'!$D$5:$D$11</c:f>
              <c:numCache>
                <c:formatCode>###0.0</c:formatCode>
                <c:ptCount val="7"/>
                <c:pt idx="0">
                  <c:v>3.3202927456542706</c:v>
                </c:pt>
                <c:pt idx="1">
                  <c:v>5.5691220550840486</c:v>
                </c:pt>
                <c:pt idx="2">
                  <c:v>1.4305202471745364</c:v>
                </c:pt>
                <c:pt idx="3">
                  <c:v>1.70061001262095</c:v>
                </c:pt>
                <c:pt idx="4">
                  <c:v>0.88554119436472378</c:v>
                </c:pt>
                <c:pt idx="5">
                  <c:v>2.1911787227525652</c:v>
                </c:pt>
                <c:pt idx="6">
                  <c:v>3.1705949561276836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0F-49DD-AF69-EF251C4CC5EA}"/>
            </c:ext>
          </c:extLst>
        </c:ser>
        <c:ser>
          <c:idx val="1"/>
          <c:order val="1"/>
          <c:tx>
            <c:strRef>
              <c:f>'cuidado 0a5'!$E$3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0a5'!$B$5:$B$11</c:f>
              <c:strCache>
                <c:ptCount val="7"/>
                <c:pt idx="0">
                  <c:v>Dió de comer, bañó, vistió o aseó, preparó para dormir </c:v>
                </c:pt>
                <c:pt idx="1">
                  <c:v>Jugó, conversó o leyó sin hacer otra cosa</c:v>
                </c:pt>
                <c:pt idx="2">
                  <c:v>Revisó las tareas escolares, asisitió a reuniones, festivales u otras actividades de apoyo escolar o de aprendizaje </c:v>
                </c:pt>
                <c:pt idx="3">
                  <c:v>Trasladó a guarderías o centros de enseñanaza </c:v>
                </c:pt>
                <c:pt idx="4">
                  <c:v>Trasladó a establecimientos de salud </c:v>
                </c:pt>
                <c:pt idx="5">
                  <c:v>Acompañó a establecimientos de salud </c:v>
                </c:pt>
                <c:pt idx="6">
                  <c:v>Acompañó y trasladó a cualquier otro lugar </c:v>
                </c:pt>
              </c:strCache>
            </c:strRef>
          </c:cat>
          <c:val>
            <c:numRef>
              <c:f>'cuidado 0a5'!$E$5:$E$11</c:f>
              <c:numCache>
                <c:formatCode>###0.0</c:formatCode>
                <c:ptCount val="7"/>
                <c:pt idx="0">
                  <c:v>6.7574606825592118</c:v>
                </c:pt>
                <c:pt idx="1">
                  <c:v>6.3342511648435389</c:v>
                </c:pt>
                <c:pt idx="2">
                  <c:v>2.1017761092905243</c:v>
                </c:pt>
                <c:pt idx="3">
                  <c:v>2.2380074839200534</c:v>
                </c:pt>
                <c:pt idx="4">
                  <c:v>1.1358193057803809</c:v>
                </c:pt>
                <c:pt idx="5">
                  <c:v>2.3327396884797929</c:v>
                </c:pt>
                <c:pt idx="6">
                  <c:v>3.1552566843412695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0F-49DD-AF69-EF251C4CC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2486656"/>
        <c:axId val="112492544"/>
      </c:barChart>
      <c:catAx>
        <c:axId val="112486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 algn="just">
              <a:defRPr sz="1000" b="1"/>
            </a:pPr>
            <a:endParaRPr lang="es-PY"/>
          </a:p>
        </c:txPr>
        <c:crossAx val="112492544"/>
        <c:crosses val="autoZero"/>
        <c:auto val="1"/>
        <c:lblAlgn val="ctr"/>
        <c:lblOffset val="100"/>
        <c:noMultiLvlLbl val="0"/>
      </c:catAx>
      <c:valAx>
        <c:axId val="112492544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1124866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5347577783025079E-3"/>
          <c:y val="4.0104595080157339E-2"/>
          <c:w val="0.29535815413068872"/>
          <c:h val="0.12175951697773198"/>
        </c:manualLayout>
      </c:layout>
      <c:overlay val="0"/>
      <c:txPr>
        <a:bodyPr/>
        <a:lstStyle/>
        <a:p>
          <a:pPr>
            <a:defRPr sz="1600" b="1"/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sz="1200" b="1" i="0" u="sng" baseline="0" dirty="0" smtClean="0">
                <a:effectLst/>
                <a:latin typeface="Arial" pitchFamily="34" charset="0"/>
                <a:cs typeface="Arial" pitchFamily="34" charset="0"/>
              </a:rPr>
              <a:t>PORCENTAJE</a:t>
            </a:r>
            <a:r>
              <a:rPr lang="es-PY" sz="1200" b="1" i="0" baseline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i="0" baseline="0" dirty="0">
                <a:effectLst/>
                <a:latin typeface="Arial" pitchFamily="34" charset="0"/>
                <a:cs typeface="Arial" pitchFamily="34" charset="0"/>
              </a:rPr>
              <a:t>de personas que </a:t>
            </a:r>
            <a:endParaRPr lang="es-PY" sz="1200" dirty="0"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PY" sz="1200" b="1" i="0" baseline="0" dirty="0">
                <a:effectLst/>
                <a:latin typeface="Arial" pitchFamily="34" charset="0"/>
                <a:cs typeface="Arial" pitchFamily="34" charset="0"/>
              </a:rPr>
              <a:t>realizan actividades de cuidado y apoyo a miembros de 0 a 5 años por sexo</a:t>
            </a:r>
            <a:endParaRPr lang="es-PY" sz="1200" dirty="0">
              <a:effectLst/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2012745408642942"/>
          <c:y val="2.63192039629864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7089187030964142E-2"/>
          <c:y val="0.21250685615898812"/>
          <c:w val="0.93255462127436739"/>
          <c:h val="0.688413915345463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'cuidado 0a5'!$N$4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5,6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2,0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1,6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'cuidado 0a5'!$G$5:$G$11</c:f>
              <c:strCache>
                <c:ptCount val="7"/>
                <c:pt idx="0">
                  <c:v>Dió de comer, bañó, vistió o aseó, preparó para dormir a miembros del hogar de 0 a 5 años</c:v>
                </c:pt>
                <c:pt idx="1">
                  <c:v>Jugó, conversó o leyó con miembros del hogar de 0 a 5 años sin hacer otra cosa</c:v>
                </c:pt>
                <c:pt idx="2">
                  <c:v>Revisó las tareas escolares, tomó las lecciones o enseñó, asisitió a reuniones, festivales u otras actividades de apoyo escolar o de aprendizaje a miembros del hogar de 0 a 5 años</c:v>
                </c:pt>
                <c:pt idx="3">
                  <c:v>Trasladó a guarderías o centros de enseñanaza a miembros de 0 a 5 años</c:v>
                </c:pt>
                <c:pt idx="4">
                  <c:v>Trasladó a establecimientos de salud a miembros del hogar de 0 a 5 años</c:v>
                </c:pt>
                <c:pt idx="5">
                  <c:v>Acompañó a establecimientos de salud a miembros del hogar de 0 a 5 años</c:v>
                </c:pt>
                <c:pt idx="6">
                  <c:v>Acompañó y trasladó a cualquier otro lugar a miembros del hogar de 0 a 5 años</c:v>
                </c:pt>
              </c:strCache>
            </c:strRef>
          </c:cat>
          <c:val>
            <c:numRef>
              <c:f>'cuidado 0a5'!$N$5:$N$11</c:f>
              <c:numCache>
                <c:formatCode>0.0%</c:formatCode>
                <c:ptCount val="7"/>
                <c:pt idx="0">
                  <c:v>-5.6112845224513583E-2</c:v>
                </c:pt>
                <c:pt idx="1">
                  <c:v>-0.18302362086152063</c:v>
                </c:pt>
                <c:pt idx="2">
                  <c:v>-1.4325804534956616E-2</c:v>
                </c:pt>
                <c:pt idx="3">
                  <c:v>-1.4590149981258481E-2</c:v>
                </c:pt>
                <c:pt idx="4">
                  <c:v>-1.9818952013526629E-2</c:v>
                </c:pt>
                <c:pt idx="5">
                  <c:v>-1.6031773831601311E-2</c:v>
                </c:pt>
                <c:pt idx="6">
                  <c:v>-2.1250345776938274E-2</c:v>
                </c:pt>
              </c:numCache>
            </c:numRef>
          </c:val>
        </c:ser>
        <c:ser>
          <c:idx val="3"/>
          <c:order val="1"/>
          <c:tx>
            <c:strRef>
              <c:f>'cuidado 0a5'!$O$4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24,9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24,2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4,9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4,3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4,8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3,3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'cuidado 0a5'!$G$5:$G$11</c:f>
              <c:strCache>
                <c:ptCount val="7"/>
                <c:pt idx="0">
                  <c:v>Dió de comer, bañó, vistió o aseó, preparó para dormir a miembros del hogar de 0 a 5 años</c:v>
                </c:pt>
                <c:pt idx="1">
                  <c:v>Jugó, conversó o leyó con miembros del hogar de 0 a 5 años sin hacer otra cosa</c:v>
                </c:pt>
                <c:pt idx="2">
                  <c:v>Revisó las tareas escolares, tomó las lecciones o enseñó, asisitió a reuniones, festivales u otras actividades de apoyo escolar o de aprendizaje a miembros del hogar de 0 a 5 años</c:v>
                </c:pt>
                <c:pt idx="3">
                  <c:v>Trasladó a guarderías o centros de enseñanaza a miembros de 0 a 5 años</c:v>
                </c:pt>
                <c:pt idx="4">
                  <c:v>Trasladó a establecimientos de salud a miembros del hogar de 0 a 5 años</c:v>
                </c:pt>
                <c:pt idx="5">
                  <c:v>Acompañó a establecimientos de salud a miembros del hogar de 0 a 5 años</c:v>
                </c:pt>
                <c:pt idx="6">
                  <c:v>Acompañó y trasladó a cualquier otro lugar a miembros del hogar de 0 a 5 años</c:v>
                </c:pt>
              </c:strCache>
            </c:strRef>
          </c:cat>
          <c:val>
            <c:numRef>
              <c:f>'cuidado 0a5'!$O$5:$O$11</c:f>
              <c:numCache>
                <c:formatCode>0.0%</c:formatCode>
                <c:ptCount val="7"/>
                <c:pt idx="0">
                  <c:v>-0.24902873159683356</c:v>
                </c:pt>
                <c:pt idx="1">
                  <c:v>-0.24179095789640909</c:v>
                </c:pt>
                <c:pt idx="2">
                  <c:v>-4.8724102372558795E-2</c:v>
                </c:pt>
                <c:pt idx="3">
                  <c:v>-3.4712613291066834E-2</c:v>
                </c:pt>
                <c:pt idx="4">
                  <c:v>-4.3201484986621942E-2</c:v>
                </c:pt>
                <c:pt idx="5">
                  <c:v>-4.8175963800217235E-2</c:v>
                </c:pt>
                <c:pt idx="6">
                  <c:v>-3.3467578775718758E-2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5235072"/>
        <c:axId val="115265536"/>
      </c:barChart>
      <c:catAx>
        <c:axId val="115235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265536"/>
        <c:crosses val="autoZero"/>
        <c:auto val="1"/>
        <c:lblAlgn val="ctr"/>
        <c:lblOffset val="100"/>
        <c:noMultiLvlLbl val="0"/>
      </c:catAx>
      <c:valAx>
        <c:axId val="11526553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5235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dirty="0"/>
              <a:t>Distribución porcentual de la participación </a:t>
            </a:r>
            <a:r>
              <a:rPr lang="es-PY" dirty="0" smtClean="0"/>
              <a:t>en actividades </a:t>
            </a:r>
            <a:r>
              <a:rPr lang="es-PY" dirty="0"/>
              <a:t>de cuidado y apoyo a miembros de 0 a 5 </a:t>
            </a:r>
            <a:r>
              <a:rPr lang="es-PY" dirty="0" smtClean="0"/>
              <a:t>años</a:t>
            </a:r>
            <a:endParaRPr lang="es-PY" dirty="0"/>
          </a:p>
        </c:rich>
      </c:tx>
      <c:layout>
        <c:manualLayout>
          <c:xMode val="edge"/>
          <c:yMode val="edge"/>
          <c:x val="0.12232838278117218"/>
          <c:y val="1.389397201464196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2826871873213995E-2"/>
          <c:y val="0.22739164445848165"/>
          <c:w val="1"/>
          <c:h val="0.344688158595108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'cuidado 2'!$Q$4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2'!$P$5:$P$11</c:f>
              <c:strCache>
                <c:ptCount val="7"/>
                <c:pt idx="0">
                  <c:v>Dió de comer, bañó, vistió o aseó, preparó para dormir </c:v>
                </c:pt>
                <c:pt idx="1">
                  <c:v>Revisó las tareas escolares, tomó las lecciones o enseñó, asisitió a reuniones, festivales u otras actividades de apoyo escolar o de aprendizaje </c:v>
                </c:pt>
                <c:pt idx="2">
                  <c:v>Acompañó a establecimientos de salud </c:v>
                </c:pt>
                <c:pt idx="3">
                  <c:v>Trasladó a guarderías o centros de enseñanaza</c:v>
                </c:pt>
                <c:pt idx="4">
                  <c:v>Trasladó a establecimientos de salud </c:v>
                </c:pt>
                <c:pt idx="5">
                  <c:v>Acompañó y trasladó a cualquier otro lugar </c:v>
                </c:pt>
                <c:pt idx="6">
                  <c:v>Jugó, conversó o leyó sin hacer otra cosa</c:v>
                </c:pt>
              </c:strCache>
            </c:strRef>
          </c:cat>
          <c:val>
            <c:numRef>
              <c:f>'cuidado 2'!$Q$5:$Q$11</c:f>
              <c:numCache>
                <c:formatCode>0.0%</c:formatCode>
                <c:ptCount val="7"/>
                <c:pt idx="0">
                  <c:v>0.18206380670781658</c:v>
                </c:pt>
                <c:pt idx="1">
                  <c:v>0.2250745769685748</c:v>
                </c:pt>
                <c:pt idx="2">
                  <c:v>0.2474030197591518</c:v>
                </c:pt>
                <c:pt idx="3">
                  <c:v>0.29338917780264628</c:v>
                </c:pt>
                <c:pt idx="4">
                  <c:v>0.31185530501075298</c:v>
                </c:pt>
                <c:pt idx="5">
                  <c:v>0.3854621299842641</c:v>
                </c:pt>
                <c:pt idx="6">
                  <c:v>0.42783693014366514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79C-481B-BC1A-075C24F3AD58}"/>
            </c:ext>
          </c:extLst>
        </c:ser>
        <c:ser>
          <c:idx val="1"/>
          <c:order val="1"/>
          <c:tx>
            <c:strRef>
              <c:f>'cuidado 2'!$R$4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2'!$P$5:$P$11</c:f>
              <c:strCache>
                <c:ptCount val="7"/>
                <c:pt idx="0">
                  <c:v>Dió de comer, bañó, vistió o aseó, preparó para dormir </c:v>
                </c:pt>
                <c:pt idx="1">
                  <c:v>Revisó las tareas escolares, tomó las lecciones o enseñó, asisitió a reuniones, festivales u otras actividades de apoyo escolar o de aprendizaje </c:v>
                </c:pt>
                <c:pt idx="2">
                  <c:v>Acompañó a establecimientos de salud </c:v>
                </c:pt>
                <c:pt idx="3">
                  <c:v>Trasladó a guarderías o centros de enseñanaza</c:v>
                </c:pt>
                <c:pt idx="4">
                  <c:v>Trasladó a establecimientos de salud </c:v>
                </c:pt>
                <c:pt idx="5">
                  <c:v>Acompañó y trasladó a cualquier otro lugar </c:v>
                </c:pt>
                <c:pt idx="6">
                  <c:v>Jugó, conversó o leyó sin hacer otra cosa</c:v>
                </c:pt>
              </c:strCache>
            </c:strRef>
          </c:cat>
          <c:val>
            <c:numRef>
              <c:f>'cuidado 2'!$R$5:$R$11</c:f>
              <c:numCache>
                <c:formatCode>0.0%</c:formatCode>
                <c:ptCount val="7"/>
                <c:pt idx="0">
                  <c:v>0.81793619329218337</c:v>
                </c:pt>
                <c:pt idx="1">
                  <c:v>0.7749254230314252</c:v>
                </c:pt>
                <c:pt idx="2">
                  <c:v>0.7525969802408482</c:v>
                </c:pt>
                <c:pt idx="3">
                  <c:v>0.70661082219735372</c:v>
                </c:pt>
                <c:pt idx="4">
                  <c:v>0.68814469498924702</c:v>
                </c:pt>
                <c:pt idx="5">
                  <c:v>0.6145378700157359</c:v>
                </c:pt>
                <c:pt idx="6">
                  <c:v>0.5721630698563348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79C-481B-BC1A-075C24F3AD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115410816"/>
        <c:axId val="115412352"/>
      </c:barChart>
      <c:catAx>
        <c:axId val="11541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300" b="1"/>
            </a:pPr>
            <a:endParaRPr lang="es-PY"/>
          </a:p>
        </c:txPr>
        <c:crossAx val="115412352"/>
        <c:crosses val="autoZero"/>
        <c:auto val="1"/>
        <c:lblAlgn val="ctr"/>
        <c:lblOffset val="100"/>
        <c:noMultiLvlLbl val="0"/>
      </c:catAx>
      <c:valAx>
        <c:axId val="1154123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541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5172824759137"/>
          <c:y val="0.77043657261029985"/>
          <c:w val="0.25043303023654551"/>
          <c:h val="0.12766441182416474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s-PY" sz="2400"/>
              <a:t>Total</a:t>
            </a:r>
          </a:p>
          <a:p>
            <a:pPr>
              <a:defRPr sz="2400"/>
            </a:pPr>
            <a:endParaRPr lang="es-PY" sz="2400"/>
          </a:p>
        </c:rich>
      </c:tx>
      <c:layout/>
      <c:overlay val="1"/>
    </c:title>
    <c:autoTitleDeleted val="0"/>
    <c:view3D>
      <c:rotX val="5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0067074948965"/>
          <c:y val="0.10730523903112912"/>
          <c:w val="0.85736338513241406"/>
          <c:h val="0.6307830625520568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BCE292"/>
              </a:solidFill>
              <a:ln>
                <a:solidFill>
                  <a:srgbClr val="FFFF99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28-48DF-A1BB-ABDCA80C96BB}"/>
              </c:ext>
            </c:extLst>
          </c:dPt>
          <c:dPt>
            <c:idx val="1"/>
            <c:bubble3D val="0"/>
            <c:spPr>
              <a:solidFill>
                <a:srgbClr val="F9B47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28-48DF-A1BB-ABDCA80C96BB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28-48DF-A1BB-ABDCA80C96BB}"/>
              </c:ext>
            </c:extLst>
          </c:dPt>
          <c:dLbls>
            <c:dLbl>
              <c:idx val="0"/>
              <c:layout>
                <c:manualLayout>
                  <c:x val="-0.13363356337045496"/>
                  <c:y val="8.9143300699693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28-48DF-A1BB-ABDCA80C96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21,5%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28-48DF-A1BB-ABDCA80C96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62,0%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28-48DF-A1BB-ABDCA80C96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TT!$B$4:$B$6</c:f>
              <c:strCache>
                <c:ptCount val="3"/>
                <c:pt idx="0">
                  <c:v>Trabajo no remunerado</c:v>
                </c:pt>
                <c:pt idx="1">
                  <c:v>Trabajo remunerado</c:v>
                </c:pt>
                <c:pt idx="2">
                  <c:v>Actividades Personales</c:v>
                </c:pt>
              </c:strCache>
            </c:strRef>
          </c:cat>
          <c:val>
            <c:numRef>
              <c:f>TT!$F$4:$F$6</c:f>
              <c:numCache>
                <c:formatCode>_(* #,##0.0_);_(* \(#,##0.0\);_(* "-"??_);_(@_)</c:formatCode>
                <c:ptCount val="3"/>
                <c:pt idx="0">
                  <c:v>16.518131030836784</c:v>
                </c:pt>
                <c:pt idx="1">
                  <c:v>21.45268448137621</c:v>
                </c:pt>
                <c:pt idx="2">
                  <c:v>62.029184487786992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28-48DF-A1BB-ABDCA80C9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4707546204483769"/>
          <c:y val="0.71605865559817661"/>
          <c:w val="0.63528789790916473"/>
          <c:h val="0.28394143146784889"/>
        </c:manualLayout>
      </c:layout>
      <c:overlay val="0"/>
      <c:txPr>
        <a:bodyPr/>
        <a:lstStyle/>
        <a:p>
          <a:pPr rtl="0">
            <a:defRPr sz="16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PY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PY" sz="1400"/>
              <a:t>PORCENTAJE de personas que </a:t>
            </a:r>
          </a:p>
          <a:p>
            <a:pPr>
              <a:defRPr sz="1400"/>
            </a:pPr>
            <a:r>
              <a:rPr lang="es-PY" sz="1400"/>
              <a:t>realizan actividades de cuidado y apoyo a miembros de 6 a 14 años</a:t>
            </a:r>
          </a:p>
        </c:rich>
      </c:tx>
      <c:layout>
        <c:manualLayout>
          <c:xMode val="edge"/>
          <c:yMode val="edge"/>
          <c:x val="0.20319840616937812"/>
          <c:y val="6.0298926116488156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872437587092654"/>
          <c:y val="0.19331244543802198"/>
          <c:w val="0.76377057345443744"/>
          <c:h val="0.7099814632380092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'cuidado 6a14'!$N$4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20,5%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9,3%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6,8%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0,9%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0,9%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'cuidado 6a14'!$G$5:$G$11</c:f>
              <c:strCache>
                <c:ptCount val="7"/>
                <c:pt idx="0">
                  <c:v>Dió de comer, bañó, vistió o aseó y preparó para dormir a miembros del hogar de 6 a 14 años</c:v>
                </c:pt>
                <c:pt idx="1">
                  <c:v>Jugó, conversó o leyó con miembros del hogar de 6 a 14 años sin hacer otra cosa</c:v>
                </c:pt>
                <c:pt idx="2">
                  <c:v>Revisó las tareas escolares, tomó las lecciones o enseñó, asisitió a reuniones, festivales u otras actividades de apoyo escolar o de aprendizaje a miembros del hogare de 6 a 14 años</c:v>
                </c:pt>
                <c:pt idx="3">
                  <c:v>Trasladó a centros de enseñanza a miembros del hogar de 6 a 14 años</c:v>
                </c:pt>
                <c:pt idx="4">
                  <c:v>Trasladó a establecimientos de salud a miembros del hogar de 6 a 14 años</c:v>
                </c:pt>
                <c:pt idx="5">
                  <c:v>Acompañó a establecimientos de salud a miembros del hogar de 6 a 14 años</c:v>
                </c:pt>
                <c:pt idx="6">
                  <c:v>Acompañó y trasladó a cualquier otro lugar a miembros del hogar de 6 a 14 años</c:v>
                </c:pt>
              </c:strCache>
            </c:strRef>
          </c:cat>
          <c:val>
            <c:numRef>
              <c:f>'cuidado 6a14'!$N$5:$N$11</c:f>
              <c:numCache>
                <c:formatCode>0.0%</c:formatCode>
                <c:ptCount val="7"/>
                <c:pt idx="0">
                  <c:v>-1.3689083924359555E-2</c:v>
                </c:pt>
                <c:pt idx="1">
                  <c:v>-0.20466107312793502</c:v>
                </c:pt>
                <c:pt idx="2">
                  <c:v>-9.310811319550269E-2</c:v>
                </c:pt>
                <c:pt idx="3">
                  <c:v>-6.7501387199787863E-2</c:v>
                </c:pt>
                <c:pt idx="4">
                  <c:v>-8.8715313867251122E-3</c:v>
                </c:pt>
                <c:pt idx="5">
                  <c:v>-8.8334754633410967E-3</c:v>
                </c:pt>
                <c:pt idx="6">
                  <c:v>-2.2399798344526413E-2</c:v>
                </c:pt>
              </c:numCache>
            </c:numRef>
          </c:val>
        </c:ser>
        <c:ser>
          <c:idx val="3"/>
          <c:order val="1"/>
          <c:tx>
            <c:strRef>
              <c:f>'cuidado 6a14'!$O$4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8,4%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26,5%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24,7%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8,8%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2,7%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2,7%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4,4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'cuidado 6a14'!$G$5:$G$11</c:f>
              <c:strCache>
                <c:ptCount val="7"/>
                <c:pt idx="0">
                  <c:v>Dió de comer, bañó, vistió o aseó y preparó para dormir a miembros del hogar de 6 a 14 años</c:v>
                </c:pt>
                <c:pt idx="1">
                  <c:v>Jugó, conversó o leyó con miembros del hogar de 6 a 14 años sin hacer otra cosa</c:v>
                </c:pt>
                <c:pt idx="2">
                  <c:v>Revisó las tareas escolares, tomó las lecciones o enseñó, asisitió a reuniones, festivales u otras actividades de apoyo escolar o de aprendizaje a miembros del hogare de 6 a 14 años</c:v>
                </c:pt>
                <c:pt idx="3">
                  <c:v>Trasladó a centros de enseñanza a miembros del hogar de 6 a 14 años</c:v>
                </c:pt>
                <c:pt idx="4">
                  <c:v>Trasladó a establecimientos de salud a miembros del hogar de 6 a 14 años</c:v>
                </c:pt>
                <c:pt idx="5">
                  <c:v>Acompañó a establecimientos de salud a miembros del hogar de 6 a 14 años</c:v>
                </c:pt>
                <c:pt idx="6">
                  <c:v>Acompañó y trasladó a cualquier otro lugar a miembros del hogar de 6 a 14 años</c:v>
                </c:pt>
              </c:strCache>
            </c:strRef>
          </c:cat>
          <c:val>
            <c:numRef>
              <c:f>'cuidado 6a14'!$O$5:$O$11</c:f>
              <c:numCache>
                <c:formatCode>0.0%</c:formatCode>
                <c:ptCount val="7"/>
                <c:pt idx="0">
                  <c:v>-8.3862371944359887E-2</c:v>
                </c:pt>
                <c:pt idx="1">
                  <c:v>-0.26485724345315981</c:v>
                </c:pt>
                <c:pt idx="2">
                  <c:v>-0.24668095222503433</c:v>
                </c:pt>
                <c:pt idx="3">
                  <c:v>-8.7802421107053968E-2</c:v>
                </c:pt>
                <c:pt idx="4">
                  <c:v>-2.7106180019863958E-2</c:v>
                </c:pt>
                <c:pt idx="5">
                  <c:v>-2.6676481419274669E-2</c:v>
                </c:pt>
                <c:pt idx="6">
                  <c:v>-4.3921826384787616E-2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48736"/>
        <c:axId val="116550272"/>
      </c:barChart>
      <c:catAx>
        <c:axId val="116548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high"/>
        <c:crossAx val="116550272"/>
        <c:crosses val="autoZero"/>
        <c:auto val="1"/>
        <c:lblAlgn val="ctr"/>
        <c:lblOffset val="100"/>
        <c:noMultiLvlLbl val="0"/>
      </c:catAx>
      <c:valAx>
        <c:axId val="11655027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6548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s-PY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es-PY" sz="1400" u="sng" dirty="0" smtClean="0">
                <a:solidFill>
                  <a:srgbClr val="0A9AAE"/>
                </a:solidFill>
                <a:latin typeface="Arial" pitchFamily="34" charset="0"/>
                <a:cs typeface="Arial" pitchFamily="34" charset="0"/>
              </a:rPr>
              <a:t>PROMEDIO de </a:t>
            </a:r>
            <a:r>
              <a:rPr lang="es-PY" sz="1400" u="sng" dirty="0">
                <a:solidFill>
                  <a:srgbClr val="0A9AAE"/>
                </a:solidFill>
                <a:latin typeface="Arial" pitchFamily="34" charset="0"/>
                <a:cs typeface="Arial" pitchFamily="34" charset="0"/>
              </a:rPr>
              <a:t>horas semanales </a:t>
            </a:r>
            <a:r>
              <a:rPr lang="es-PY" sz="1400" dirty="0">
                <a:latin typeface="Arial" pitchFamily="34" charset="0"/>
                <a:cs typeface="Arial" pitchFamily="34" charset="0"/>
              </a:rPr>
              <a:t>en 	actividades de cuidado y apoyo a miembros de 6 a 14 </a:t>
            </a:r>
            <a:r>
              <a:rPr lang="es-PY" sz="1400" dirty="0" smtClean="0">
                <a:latin typeface="Arial" pitchFamily="34" charset="0"/>
                <a:cs typeface="Arial" pitchFamily="34" charset="0"/>
              </a:rPr>
              <a:t>años</a:t>
            </a:r>
            <a:endParaRPr lang="es-PY" sz="1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3012964952198844"/>
          <c:y val="2.39030777251547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2067398540499887"/>
          <c:y val="0.19331244543802198"/>
          <c:w val="0.30340745569596644"/>
          <c:h val="0.70998146323800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'cuidado 6a14'!$D$3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6a14'!$B$5:$B$11</c:f>
              <c:strCache>
                <c:ptCount val="7"/>
                <c:pt idx="0">
                  <c:v>Dió de comer, bañó, vistió o aseó y preparó para dormir a miembros del hogar de 6 a 14 años</c:v>
                </c:pt>
                <c:pt idx="1">
                  <c:v>Jugó, conversó o leyó con miembros del hogar de 6 a 14 años sin hacer otra cosa</c:v>
                </c:pt>
                <c:pt idx="2">
                  <c:v>Revisó las tareas escolares, tomó las lecciones o enseñó, asisitió a reuniones, festivales u otras actividades de apoyo escolar o de aprendizaje a miembros del hogare de 6 a 14 años</c:v>
                </c:pt>
                <c:pt idx="3">
                  <c:v>Trasladó a centros de enseñanza a miembros del hogar de 6 a 14 años</c:v>
                </c:pt>
                <c:pt idx="4">
                  <c:v>Trasladó a establecimientos de salud a miembros del hogar de 6 a 14 años</c:v>
                </c:pt>
                <c:pt idx="5">
                  <c:v>Acompañó a establecimientos de salud a miembros del hogar de 6 a 14 años</c:v>
                </c:pt>
                <c:pt idx="6">
                  <c:v>Acompañó y trasladó a cualquier otro lugar a miembros del hogar de 6 a 14 años</c:v>
                </c:pt>
              </c:strCache>
            </c:strRef>
          </c:cat>
          <c:val>
            <c:numRef>
              <c:f>'cuidado 6a14'!$D$5:$D$11</c:f>
              <c:numCache>
                <c:formatCode>###0.0</c:formatCode>
                <c:ptCount val="7"/>
                <c:pt idx="0">
                  <c:v>2.9674867226656301</c:v>
                </c:pt>
                <c:pt idx="1">
                  <c:v>4.5825259008220929</c:v>
                </c:pt>
                <c:pt idx="2">
                  <c:v>2.140577640070028</c:v>
                </c:pt>
                <c:pt idx="3">
                  <c:v>1.8074765495863589</c:v>
                </c:pt>
                <c:pt idx="4">
                  <c:v>1.4316228474784747</c:v>
                </c:pt>
                <c:pt idx="5">
                  <c:v>2.3447715446024611</c:v>
                </c:pt>
                <c:pt idx="6">
                  <c:v>2.7859761295822665</c:v>
                </c:pt>
              </c:numCache>
            </c:numRef>
          </c:val>
        </c:ser>
        <c:ser>
          <c:idx val="1"/>
          <c:order val="1"/>
          <c:tx>
            <c:strRef>
              <c:f>'cuidado 6a14'!$E$3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'cuidado 6a14'!$B$5:$B$11</c:f>
              <c:strCache>
                <c:ptCount val="7"/>
                <c:pt idx="0">
                  <c:v>Dió de comer, bañó, vistió o aseó y preparó para dormir a miembros del hogar de 6 a 14 años</c:v>
                </c:pt>
                <c:pt idx="1">
                  <c:v>Jugó, conversó o leyó con miembros del hogar de 6 a 14 años sin hacer otra cosa</c:v>
                </c:pt>
                <c:pt idx="2">
                  <c:v>Revisó las tareas escolares, tomó las lecciones o enseñó, asisitió a reuniones, festivales u otras actividades de apoyo escolar o de aprendizaje a miembros del hogare de 6 a 14 años</c:v>
                </c:pt>
                <c:pt idx="3">
                  <c:v>Trasladó a centros de enseñanza a miembros del hogar de 6 a 14 años</c:v>
                </c:pt>
                <c:pt idx="4">
                  <c:v>Trasladó a establecimientos de salud a miembros del hogar de 6 a 14 años</c:v>
                </c:pt>
                <c:pt idx="5">
                  <c:v>Acompañó a establecimientos de salud a miembros del hogar de 6 a 14 años</c:v>
                </c:pt>
                <c:pt idx="6">
                  <c:v>Acompañó y trasladó a cualquier otro lugar a miembros del hogar de 6 a 14 años</c:v>
                </c:pt>
              </c:strCache>
            </c:strRef>
          </c:cat>
          <c:val>
            <c:numRef>
              <c:f>'cuidado 6a14'!$E$5:$E$11</c:f>
              <c:numCache>
                <c:formatCode>###0.0</c:formatCode>
                <c:ptCount val="7"/>
                <c:pt idx="0">
                  <c:v>4.0359208076056063</c:v>
                </c:pt>
                <c:pt idx="1">
                  <c:v>5.1850201690753064</c:v>
                </c:pt>
                <c:pt idx="2">
                  <c:v>2.8022318868128617</c:v>
                </c:pt>
                <c:pt idx="3">
                  <c:v>2.149717551839712</c:v>
                </c:pt>
                <c:pt idx="4">
                  <c:v>1.3851121947824698</c:v>
                </c:pt>
                <c:pt idx="5">
                  <c:v>2.6677362245490688</c:v>
                </c:pt>
                <c:pt idx="6">
                  <c:v>3.1541162394735629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80896"/>
        <c:axId val="116882432"/>
      </c:barChart>
      <c:catAx>
        <c:axId val="116880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anchor="b" anchorCtr="0"/>
          <a:lstStyle/>
          <a:p>
            <a:pPr algn="just">
              <a:defRPr sz="1400" b="1"/>
            </a:pPr>
            <a:endParaRPr lang="es-PY"/>
          </a:p>
        </c:txPr>
        <c:crossAx val="116882432"/>
        <c:crosses val="autoZero"/>
        <c:auto val="1"/>
        <c:lblAlgn val="ctr"/>
        <c:lblOffset val="100"/>
        <c:noMultiLvlLbl val="0"/>
      </c:catAx>
      <c:valAx>
        <c:axId val="116882432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116880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0023914392862476E-2"/>
          <c:y val="6.8888335655683877E-2"/>
          <c:w val="0.22477546522086114"/>
          <c:h val="0.11015353903130332"/>
        </c:manualLayout>
      </c:layout>
      <c:overlay val="0"/>
      <c:txPr>
        <a:bodyPr/>
        <a:lstStyle/>
        <a:p>
          <a:pPr>
            <a:defRPr sz="1600" b="1"/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/>
              <a:t>Distribución porcentual de la participación de mujeres y varones en las actividades de cuidado y apoyo a miembros de 6 a 14 años</a:t>
            </a:r>
          </a:p>
        </c:rich>
      </c:tx>
      <c:layout>
        <c:manualLayout>
          <c:xMode val="edge"/>
          <c:yMode val="edge"/>
          <c:x val="0.12232838278117218"/>
          <c:y val="1.389397201464196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5158499305233903E-2"/>
          <c:y val="0.1351337576155025"/>
          <c:w val="1"/>
          <c:h val="0.477345885269876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'[Graficos para Presentación_EUT 2016 Py.xlsx]cuidado 6a14'!$Q$4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6a14'!$P$5:$P$11</c:f>
              <c:strCache>
                <c:ptCount val="7"/>
                <c:pt idx="0">
                  <c:v>Dió de comer, bañó, vistió o aseó y preparó para dormir </c:v>
                </c:pt>
                <c:pt idx="1">
                  <c:v>Trasladó a establecimientos de salud </c:v>
                </c:pt>
                <c:pt idx="2">
                  <c:v>Acompañó a establecimientos de salud</c:v>
                </c:pt>
                <c:pt idx="3">
                  <c:v>Revisó las tareas escolares, tomó las lecciones o enseñó, asisitió a reuniones, festivales u otras actividades de apoyo escolar o de aprendizaje</c:v>
                </c:pt>
                <c:pt idx="4">
                  <c:v>Acompañó y trasladó a cualquier otro lugar</c:v>
                </c:pt>
                <c:pt idx="5">
                  <c:v>Trasladó a centros de enseñanza</c:v>
                </c:pt>
                <c:pt idx="6">
                  <c:v>Jugó, conversó o leyó sin hacer otra cosa</c:v>
                </c:pt>
              </c:strCache>
            </c:strRef>
          </c:cat>
          <c:val>
            <c:numRef>
              <c:f>'[Graficos para Presentación_EUT 2016 Py.xlsx]cuidado 6a14'!$Q$5:$Q$11</c:f>
              <c:numCache>
                <c:formatCode>0.0%</c:formatCode>
                <c:ptCount val="7"/>
                <c:pt idx="0">
                  <c:v>0.1388586798608632</c:v>
                </c:pt>
                <c:pt idx="1">
                  <c:v>0.24432023079697079</c:v>
                </c:pt>
                <c:pt idx="2">
                  <c:v>0.2464832153459694</c:v>
                </c:pt>
                <c:pt idx="3">
                  <c:v>0.27159245673988786</c:v>
                </c:pt>
                <c:pt idx="4">
                  <c:v>0.33501637136999296</c:v>
                </c:pt>
                <c:pt idx="5">
                  <c:v>0.43163965397235754</c:v>
                </c:pt>
                <c:pt idx="6">
                  <c:v>0.43289254567423374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Py.xlsx]cuidado 6a14'!$R$4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>
                <a:alpha val="84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6a14'!$P$5:$P$11</c:f>
              <c:strCache>
                <c:ptCount val="7"/>
                <c:pt idx="0">
                  <c:v>Dió de comer, bañó, vistió o aseó y preparó para dormir </c:v>
                </c:pt>
                <c:pt idx="1">
                  <c:v>Trasladó a establecimientos de salud </c:v>
                </c:pt>
                <c:pt idx="2">
                  <c:v>Acompañó a establecimientos de salud</c:v>
                </c:pt>
                <c:pt idx="3">
                  <c:v>Revisó las tareas escolares, tomó las lecciones o enseñó, asisitió a reuniones, festivales u otras actividades de apoyo escolar o de aprendizaje</c:v>
                </c:pt>
                <c:pt idx="4">
                  <c:v>Acompañó y trasladó a cualquier otro lugar</c:v>
                </c:pt>
                <c:pt idx="5">
                  <c:v>Trasladó a centros de enseñanza</c:v>
                </c:pt>
                <c:pt idx="6">
                  <c:v>Jugó, conversó o leyó sin hacer otra cosa</c:v>
                </c:pt>
              </c:strCache>
            </c:strRef>
          </c:cat>
          <c:val>
            <c:numRef>
              <c:f>'[Graficos para Presentación_EUT 2016 Py.xlsx]cuidado 6a14'!$R$5:$R$11</c:f>
              <c:numCache>
                <c:formatCode>0.0%</c:formatCode>
                <c:ptCount val="7"/>
                <c:pt idx="0">
                  <c:v>0.8611413201391368</c:v>
                </c:pt>
                <c:pt idx="1">
                  <c:v>0.75567976920302926</c:v>
                </c:pt>
                <c:pt idx="2">
                  <c:v>0.7535167846540306</c:v>
                </c:pt>
                <c:pt idx="3">
                  <c:v>0.72840754326011214</c:v>
                </c:pt>
                <c:pt idx="4">
                  <c:v>0.66498362863000704</c:v>
                </c:pt>
                <c:pt idx="5">
                  <c:v>0.5683603460276424</c:v>
                </c:pt>
                <c:pt idx="6">
                  <c:v>0.56710745432576626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18273152"/>
        <c:axId val="118274688"/>
      </c:barChart>
      <c:catAx>
        <c:axId val="1182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200" b="1"/>
            </a:pPr>
            <a:endParaRPr lang="es-PY"/>
          </a:p>
        </c:txPr>
        <c:crossAx val="118274688"/>
        <c:crosses val="autoZero"/>
        <c:auto val="1"/>
        <c:lblAlgn val="ctr"/>
        <c:lblOffset val="100"/>
        <c:noMultiLvlLbl val="0"/>
      </c:catAx>
      <c:valAx>
        <c:axId val="118274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827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41286451315329"/>
          <c:y val="0.82285634037442734"/>
          <c:w val="0.15648840697627689"/>
          <c:h val="0.1377832660216366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 u="sng" dirty="0" smtClean="0"/>
              <a:t>PORCENTAJE</a:t>
            </a:r>
            <a:r>
              <a:rPr lang="es-PY" sz="1600" dirty="0" smtClean="0"/>
              <a:t> de </a:t>
            </a:r>
            <a:r>
              <a:rPr lang="es-PY" sz="1600" dirty="0"/>
              <a:t>personas que </a:t>
            </a:r>
            <a:r>
              <a:rPr lang="es-PY" sz="1600" dirty="0" smtClean="0"/>
              <a:t>realizan </a:t>
            </a:r>
            <a:r>
              <a:rPr lang="es-PY" sz="1600" dirty="0"/>
              <a:t>actividades de cuidado y apoyo a miembros de 15 a 59 </a:t>
            </a:r>
            <a:r>
              <a:rPr lang="es-PY" sz="1600" dirty="0" smtClean="0"/>
              <a:t>años</a:t>
            </a:r>
            <a:endParaRPr lang="es-PY" sz="1600" dirty="0"/>
          </a:p>
        </c:rich>
      </c:tx>
      <c:layout>
        <c:manualLayout>
          <c:xMode val="edge"/>
          <c:yMode val="edge"/>
          <c:x val="0.24862253756741945"/>
          <c:y val="1.38600138600138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571255836237841"/>
          <c:y val="0.23020069718741504"/>
          <c:w val="0.86610574396586759"/>
          <c:h val="0.654442251065258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'cuidado 15 a 59'!$N$4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30-4577-A9C6-915AAA95CF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1,6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30-4577-A9C6-915AAA95CF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r>
                      <a:rPr lang="en-US" smtClean="0"/>
                      <a:t>3,8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30-4577-A9C6-915AAA95CF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/>
                      <a:t>-2,1%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30-4577-A9C6-915AAA95CF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'cuidado 15 a 59'!$G$5:$G$7</c:f>
              <c:strCache>
                <c:ptCount val="3"/>
                <c:pt idx="0">
                  <c:v>Trasladó a establecimientos de salud a miembros del hogar de 15 a 59 años</c:v>
                </c:pt>
                <c:pt idx="1">
                  <c:v>Acompañó a establecimientos de salud a miembros del hogar de 15 a 59 años</c:v>
                </c:pt>
                <c:pt idx="2">
                  <c:v>Acompañó y trasladó a cualquier otro lugar a miembros del hogar de 15 a 59 años</c:v>
                </c:pt>
              </c:strCache>
            </c:strRef>
          </c:cat>
          <c:val>
            <c:numRef>
              <c:f>'cuidado 15 a 59'!$N$5:$N$7</c:f>
              <c:numCache>
                <c:formatCode>0.0%</c:formatCode>
                <c:ptCount val="3"/>
                <c:pt idx="0">
                  <c:v>-1.8239017387874156E-2</c:v>
                </c:pt>
                <c:pt idx="1">
                  <c:v>-1.6015405692511413E-2</c:v>
                </c:pt>
                <c:pt idx="2">
                  <c:v>-3.8178684427188789E-2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30-4577-A9C6-915AAA95CF3C}"/>
            </c:ext>
          </c:extLst>
        </c:ser>
        <c:ser>
          <c:idx val="1"/>
          <c:order val="1"/>
          <c:tx>
            <c:strRef>
              <c:f>'cuidado 15 a 59'!$O$4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430-4577-A9C6-915AAA95CF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30-4577-A9C6-915AAA95CF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3,3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430-4577-A9C6-915AAA95CF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'cuidado 15 a 59'!$G$5:$G$7</c:f>
              <c:strCache>
                <c:ptCount val="3"/>
                <c:pt idx="0">
                  <c:v>Trasladó a establecimientos de salud a miembros del hogar de 15 a 59 años</c:v>
                </c:pt>
                <c:pt idx="1">
                  <c:v>Acompañó a establecimientos de salud a miembros del hogar de 15 a 59 años</c:v>
                </c:pt>
                <c:pt idx="2">
                  <c:v>Acompañó y trasladó a cualquier otro lugar a miembros del hogar de 15 a 59 años</c:v>
                </c:pt>
              </c:strCache>
            </c:strRef>
          </c:cat>
          <c:val>
            <c:numRef>
              <c:f>'cuidado 15 a 59'!$O$5:$O$7</c:f>
              <c:numCache>
                <c:formatCode>0.0%</c:formatCode>
                <c:ptCount val="3"/>
                <c:pt idx="0">
                  <c:v>-1.167058165344626E-2</c:v>
                </c:pt>
                <c:pt idx="1">
                  <c:v>-1.4629559787325467E-2</c:v>
                </c:pt>
                <c:pt idx="2">
                  <c:v>-3.3213316856837607E-2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30-4577-A9C6-915AAA95CF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8027008"/>
        <c:axId val="118028544"/>
      </c:barChart>
      <c:catAx>
        <c:axId val="11802700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18028544"/>
        <c:crosses val="autoZero"/>
        <c:auto val="1"/>
        <c:lblAlgn val="ctr"/>
        <c:lblOffset val="100"/>
        <c:noMultiLvlLbl val="0"/>
      </c:catAx>
      <c:valAx>
        <c:axId val="11802854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180270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dirty="0"/>
              <a:t>	</a:t>
            </a:r>
            <a:r>
              <a:rPr lang="es-PY" u="sng" dirty="0" smtClean="0">
                <a:solidFill>
                  <a:srgbClr val="0A9AAE"/>
                </a:solidFill>
              </a:rPr>
              <a:t>PROMEDIO de </a:t>
            </a:r>
            <a:r>
              <a:rPr lang="es-PY" u="sng" dirty="0">
                <a:solidFill>
                  <a:srgbClr val="0A9AAE"/>
                </a:solidFill>
              </a:rPr>
              <a:t>horas semanales </a:t>
            </a:r>
            <a:r>
              <a:rPr lang="es-PY" dirty="0"/>
              <a:t>en 	actividades de cuidado y apoyo a miembros de 15 a 59 </a:t>
            </a:r>
            <a:r>
              <a:rPr lang="es-PY" dirty="0" smtClean="0"/>
              <a:t>años</a:t>
            </a:r>
            <a:endParaRPr lang="es-PY" dirty="0"/>
          </a:p>
        </c:rich>
      </c:tx>
      <c:layout>
        <c:manualLayout>
          <c:xMode val="edge"/>
          <c:yMode val="edge"/>
          <c:x val="0.23012964952198844"/>
          <c:y val="2.39030777251547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8860360586762736"/>
          <c:y val="0.23357199159789377"/>
          <c:w val="0.45389129483814522"/>
          <c:h val="0.72784928700375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'[Graficos para Presentación_EUT 2016 Py.xlsx]cuidado 15 a 59'!$D$3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15 a 59'!$B$5:$B$7</c:f>
              <c:strCache>
                <c:ptCount val="3"/>
                <c:pt idx="0">
                  <c:v>Trasladó a establecimientos de salud</c:v>
                </c:pt>
                <c:pt idx="1">
                  <c:v>Acompañó a establecimientos de salud</c:v>
                </c:pt>
                <c:pt idx="2">
                  <c:v>Acompañó y trasladó a cualquier otro lugar</c:v>
                </c:pt>
              </c:strCache>
            </c:strRef>
          </c:cat>
          <c:val>
            <c:numRef>
              <c:f>'[Graficos para Presentación_EUT 2016 Py.xlsx]cuidado 15 a 59'!$D$5:$D$7</c:f>
              <c:numCache>
                <c:formatCode>###0.00</c:formatCode>
                <c:ptCount val="3"/>
                <c:pt idx="0">
                  <c:v>1.5854198450447223</c:v>
                </c:pt>
                <c:pt idx="1">
                  <c:v>3.4381738974909295</c:v>
                </c:pt>
                <c:pt idx="2">
                  <c:v>3.3200033940693086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Py.xlsx]cuidado 15 a 59'!$E$3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15 a 59'!$B$5:$B$7</c:f>
              <c:strCache>
                <c:ptCount val="3"/>
                <c:pt idx="0">
                  <c:v>Trasladó a establecimientos de salud</c:v>
                </c:pt>
                <c:pt idx="1">
                  <c:v>Acompañó a establecimientos de salud</c:v>
                </c:pt>
                <c:pt idx="2">
                  <c:v>Acompañó y trasladó a cualquier otro lugar</c:v>
                </c:pt>
              </c:strCache>
            </c:strRef>
          </c:cat>
          <c:val>
            <c:numRef>
              <c:f>'[Graficos para Presentación_EUT 2016 Py.xlsx]cuidado 15 a 59'!$E$5:$E$7</c:f>
              <c:numCache>
                <c:formatCode>###0.00</c:formatCode>
                <c:ptCount val="3"/>
                <c:pt idx="0">
                  <c:v>1.3922015170932767</c:v>
                </c:pt>
                <c:pt idx="1">
                  <c:v>5.0391487754782487</c:v>
                </c:pt>
                <c:pt idx="2">
                  <c:v>4.2088090080002614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088448"/>
        <c:axId val="118089984"/>
      </c:barChart>
      <c:catAx>
        <c:axId val="11808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anchor="t" anchorCtr="1"/>
          <a:lstStyle/>
          <a:p>
            <a:pPr algn="just">
              <a:defRPr sz="1800" b="1"/>
            </a:pPr>
            <a:endParaRPr lang="es-PY"/>
          </a:p>
        </c:txPr>
        <c:crossAx val="118089984"/>
        <c:crosses val="autoZero"/>
        <c:auto val="1"/>
        <c:lblAlgn val="ctr"/>
        <c:lblOffset val="100"/>
        <c:noMultiLvlLbl val="0"/>
      </c:catAx>
      <c:valAx>
        <c:axId val="118089984"/>
        <c:scaling>
          <c:orientation val="minMax"/>
        </c:scaling>
        <c:delete val="1"/>
        <c:axPos val="b"/>
        <c:numFmt formatCode="###0.00" sourceLinked="1"/>
        <c:majorTickMark val="none"/>
        <c:minorTickMark val="none"/>
        <c:tickLblPos val="nextTo"/>
        <c:crossAx val="1180884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695717629062275E-2"/>
          <c:y val="7.3577752634961149E-2"/>
          <c:w val="0.22359177656945309"/>
          <c:h val="0.18529653267132054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/>
              <a:t>Distribución porcentual de la participación de mujeres y varones en las actividades de cuidado y apoyo a miembros de 15 a 59 años</a:t>
            </a:r>
          </a:p>
        </c:rich>
      </c:tx>
      <c:layout>
        <c:manualLayout>
          <c:xMode val="edge"/>
          <c:yMode val="edge"/>
          <c:x val="0.12232838278117218"/>
          <c:y val="1.389397201464196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3066624923753664E-3"/>
          <c:y val="0.26249127200980282"/>
          <c:w val="0.95339006146432659"/>
          <c:h val="0.56812203092730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'[Graficos para Presentación_EUT 2016 Py.xlsx]cuidado 15 a 59'!$Q$4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15 a 59'!$P$5:$P$7</c:f>
              <c:strCache>
                <c:ptCount val="3"/>
                <c:pt idx="0">
                  <c:v>Acompañó a establecimientos de salud</c:v>
                </c:pt>
                <c:pt idx="1">
                  <c:v>Acompañó y trasladó a cualquier otro lugar</c:v>
                </c:pt>
                <c:pt idx="2">
                  <c:v>Trasladó a establecimientos de salud</c:v>
                </c:pt>
              </c:strCache>
            </c:strRef>
          </c:cat>
          <c:val>
            <c:numRef>
              <c:f>'[Graficos para Presentación_EUT 2016 Py.xlsx]cuidado 15 a 59'!$Q$5:$Q$7</c:f>
              <c:numCache>
                <c:formatCode>0.0%</c:formatCode>
                <c:ptCount val="3"/>
                <c:pt idx="0">
                  <c:v>0.51956085969546917</c:v>
                </c:pt>
                <c:pt idx="1">
                  <c:v>0.53173300506086718</c:v>
                </c:pt>
                <c:pt idx="2">
                  <c:v>0.60689241997195109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Py.xlsx]cuidado 15 a 59'!$R$4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>
                <a:alpha val="84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15 a 59'!$P$5:$P$7</c:f>
              <c:strCache>
                <c:ptCount val="3"/>
                <c:pt idx="0">
                  <c:v>Acompañó a establecimientos de salud</c:v>
                </c:pt>
                <c:pt idx="1">
                  <c:v>Acompañó y trasladó a cualquier otro lugar</c:v>
                </c:pt>
                <c:pt idx="2">
                  <c:v>Trasladó a establecimientos de salud</c:v>
                </c:pt>
              </c:strCache>
            </c:strRef>
          </c:cat>
          <c:val>
            <c:numRef>
              <c:f>'[Graficos para Presentación_EUT 2016 Py.xlsx]cuidado 15 a 59'!$R$5:$R$7</c:f>
              <c:numCache>
                <c:formatCode>0.0%</c:formatCode>
                <c:ptCount val="3"/>
                <c:pt idx="0">
                  <c:v>0.48043914030453078</c:v>
                </c:pt>
                <c:pt idx="1">
                  <c:v>0.46826699493913282</c:v>
                </c:pt>
                <c:pt idx="2">
                  <c:v>0.39310758002804896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18185984"/>
        <c:axId val="118187520"/>
      </c:barChart>
      <c:catAx>
        <c:axId val="11818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800" b="1"/>
            </a:pPr>
            <a:endParaRPr lang="es-PY"/>
          </a:p>
        </c:txPr>
        <c:crossAx val="118187520"/>
        <c:crosses val="autoZero"/>
        <c:auto val="1"/>
        <c:lblAlgn val="ctr"/>
        <c:lblOffset val="100"/>
        <c:noMultiLvlLbl val="0"/>
      </c:catAx>
      <c:valAx>
        <c:axId val="118187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818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28586564424861"/>
          <c:y val="0.15328431838254181"/>
          <c:w val="0.3016612522472526"/>
          <c:h val="6.3982458094253028E-2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 u="sng" dirty="0" smtClean="0"/>
              <a:t>PORCENTAJE</a:t>
            </a:r>
            <a:r>
              <a:rPr lang="es-PY" sz="1600" dirty="0" smtClean="0"/>
              <a:t> de </a:t>
            </a:r>
            <a:r>
              <a:rPr lang="es-PY" sz="1600" dirty="0"/>
              <a:t>personas que </a:t>
            </a:r>
          </a:p>
          <a:p>
            <a:pPr>
              <a:defRPr sz="1600"/>
            </a:pPr>
            <a:r>
              <a:rPr lang="es-PY" sz="1600" dirty="0"/>
              <a:t>realizan actividades de cuidado y apoyo a miembros de 60 años y más de </a:t>
            </a:r>
            <a:r>
              <a:rPr lang="es-PY" sz="1600" dirty="0" smtClean="0"/>
              <a:t>edad</a:t>
            </a:r>
            <a:endParaRPr lang="es-PY" sz="1600" dirty="0"/>
          </a:p>
        </c:rich>
      </c:tx>
      <c:layout>
        <c:manualLayout>
          <c:xMode val="edge"/>
          <c:yMode val="edge"/>
          <c:x val="0.20173609068097256"/>
          <c:y val="2.7720027720027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154140662113561"/>
          <c:y val="0.23439269675490149"/>
          <c:w val="0.77826668449557523"/>
          <c:h val="0.70336623722450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'cuidado 60 y mas'!$N$4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/>
                      <a:t>-2,1%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567-47FB-8625-D1E8EA487D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'cuidado 60 y mas'!$G$5:$G$9</c:f>
              <c:strCache>
                <c:ptCount val="5"/>
                <c:pt idx="0">
                  <c:v>Cuidó de la salud temporalmente por accidente o enfermedad no permanente a miembros del hogar de 60 años y más</c:v>
                </c:pt>
                <c:pt idx="1">
                  <c:v>Trasladó a establecimientos de salud a miembros del hogar de 60 años y más</c:v>
                </c:pt>
                <c:pt idx="2">
                  <c:v>Acompañó a establecimientos de salud a miembros del hogar de 60 años y más</c:v>
                </c:pt>
                <c:pt idx="3">
                  <c:v>Acompañó y trasladó para gestiones legales, administrativas y financieras a miembros del hogar de 60 años y más</c:v>
                </c:pt>
                <c:pt idx="4">
                  <c:v>Acompañó y trasladó a cualquier otro lugar a miembros del hogar de 60 años y más</c:v>
                </c:pt>
              </c:strCache>
            </c:strRef>
          </c:cat>
          <c:val>
            <c:numRef>
              <c:f>'cuidado 60 y mas'!$N$5:$N$9</c:f>
              <c:numCache>
                <c:formatCode>0.0%</c:formatCode>
                <c:ptCount val="5"/>
                <c:pt idx="0">
                  <c:v>-9.2152623076129855E-3</c:v>
                </c:pt>
                <c:pt idx="1">
                  <c:v>-6.2215296680705077E-3</c:v>
                </c:pt>
                <c:pt idx="2">
                  <c:v>-5.34501581980643E-3</c:v>
                </c:pt>
                <c:pt idx="3">
                  <c:v>-9.5958215414531311E-4</c:v>
                </c:pt>
                <c:pt idx="4">
                  <c:v>-2.4752718338699356E-3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67-47FB-8625-D1E8EA487D5F}"/>
            </c:ext>
          </c:extLst>
        </c:ser>
        <c:ser>
          <c:idx val="1"/>
          <c:order val="1"/>
          <c:tx>
            <c:strRef>
              <c:f>'cuidado 60 y mas'!$O$4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0,03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567-47FB-8625-D1E8EA487D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'cuidado 60 y mas'!$G$5:$G$9</c:f>
              <c:strCache>
                <c:ptCount val="5"/>
                <c:pt idx="0">
                  <c:v>Cuidó de la salud temporalmente por accidente o enfermedad no permanente a miembros del hogar de 60 años y más</c:v>
                </c:pt>
                <c:pt idx="1">
                  <c:v>Trasladó a establecimientos de salud a miembros del hogar de 60 años y más</c:v>
                </c:pt>
                <c:pt idx="2">
                  <c:v>Acompañó a establecimientos de salud a miembros del hogar de 60 años y más</c:v>
                </c:pt>
                <c:pt idx="3">
                  <c:v>Acompañó y trasladó para gestiones legales, administrativas y financieras a miembros del hogar de 60 años y más</c:v>
                </c:pt>
                <c:pt idx="4">
                  <c:v>Acompañó y trasladó a cualquier otro lugar a miembros del hogar de 60 años y más</c:v>
                </c:pt>
              </c:strCache>
            </c:strRef>
          </c:cat>
          <c:val>
            <c:numRef>
              <c:f>'cuidado 60 y mas'!$O$5:$O$9</c:f>
              <c:numCache>
                <c:formatCode>0.0%</c:formatCode>
                <c:ptCount val="5"/>
                <c:pt idx="0">
                  <c:v>-1.4566499597587058E-2</c:v>
                </c:pt>
                <c:pt idx="1">
                  <c:v>-6.9936175811808991E-3</c:v>
                </c:pt>
                <c:pt idx="2">
                  <c:v>-8.1004047574870838E-3</c:v>
                </c:pt>
                <c:pt idx="3" formatCode="0.00%">
                  <c:v>-2.9832320530093654E-4</c:v>
                </c:pt>
                <c:pt idx="4">
                  <c:v>-4.3551954118052714E-3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567-47FB-8625-D1E8EA487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733824"/>
        <c:axId val="118293248"/>
      </c:barChart>
      <c:catAx>
        <c:axId val="11873382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18293248"/>
        <c:crosses val="autoZero"/>
        <c:auto val="1"/>
        <c:lblAlgn val="ctr"/>
        <c:lblOffset val="100"/>
        <c:noMultiLvlLbl val="0"/>
      </c:catAx>
      <c:valAx>
        <c:axId val="11829324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187338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 dirty="0"/>
              <a:t>	</a:t>
            </a:r>
            <a:r>
              <a:rPr lang="es-PY" sz="1600" u="sng" dirty="0" smtClean="0">
                <a:solidFill>
                  <a:srgbClr val="0A9AAE"/>
                </a:solidFill>
              </a:rPr>
              <a:t>PROMEDIO</a:t>
            </a:r>
            <a:r>
              <a:rPr lang="es-PY" sz="1600" dirty="0" smtClean="0">
                <a:solidFill>
                  <a:srgbClr val="0A9AAE"/>
                </a:solidFill>
              </a:rPr>
              <a:t> de </a:t>
            </a:r>
            <a:r>
              <a:rPr lang="es-PY" sz="1600" dirty="0">
                <a:solidFill>
                  <a:srgbClr val="0A9AAE"/>
                </a:solidFill>
              </a:rPr>
              <a:t>horas semanales </a:t>
            </a:r>
            <a:r>
              <a:rPr lang="es-PY" sz="1600" dirty="0"/>
              <a:t>en actividades de </a:t>
            </a:r>
            <a:r>
              <a:rPr lang="es-PY" sz="1600" dirty="0" smtClean="0"/>
              <a:t>cuidado </a:t>
            </a:r>
            <a:r>
              <a:rPr lang="es-PY" sz="1600" dirty="0"/>
              <a:t>y apoyo a </a:t>
            </a:r>
            <a:endParaRPr lang="es-PY" sz="1600" dirty="0" smtClean="0"/>
          </a:p>
          <a:p>
            <a:pPr>
              <a:defRPr sz="1600"/>
            </a:pPr>
            <a:r>
              <a:rPr lang="es-PY" sz="1600" dirty="0" smtClean="0"/>
              <a:t>miembros </a:t>
            </a:r>
            <a:r>
              <a:rPr lang="es-PY" sz="1600" dirty="0"/>
              <a:t>de 60 años y más de edad </a:t>
            </a:r>
          </a:p>
        </c:rich>
      </c:tx>
      <c:layout>
        <c:manualLayout>
          <c:xMode val="edge"/>
          <c:yMode val="edge"/>
          <c:x val="0.27956235890250036"/>
          <c:y val="8.582923019081874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3578940291430477"/>
          <c:y val="0.23300876789114225"/>
          <c:w val="0.43591572719616711"/>
          <c:h val="0.677945238739046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'[Graficos para Presentación_EUT 2016 Py.xlsx]cuidado 60 y mas'!$D$3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60 y mas'!$B$5:$B$9</c:f>
              <c:strCache>
                <c:ptCount val="5"/>
                <c:pt idx="0">
                  <c:v>Cuidó de la salud temporalmente por accidente o enfermedad no permanente</c:v>
                </c:pt>
                <c:pt idx="1">
                  <c:v>Trasladó a establecimientos de salud</c:v>
                </c:pt>
                <c:pt idx="2">
                  <c:v>Acompañó a establecimientos de salud</c:v>
                </c:pt>
                <c:pt idx="3">
                  <c:v>Acompañó y trasladó para gestiones legales, administrativas y financieras</c:v>
                </c:pt>
                <c:pt idx="4">
                  <c:v>Acompañó y trasladó a cualquier otro lugar</c:v>
                </c:pt>
              </c:strCache>
            </c:strRef>
          </c:cat>
          <c:val>
            <c:numRef>
              <c:f>'[Graficos para Presentación_EUT 2016 Py.xlsx]cuidado 60 y mas'!$D$5:$D$9</c:f>
              <c:numCache>
                <c:formatCode>_(* #,##0.0_);_(* \(#,##0.0\);_(* "-"??_);_(@_)</c:formatCode>
                <c:ptCount val="5"/>
                <c:pt idx="0">
                  <c:v>5.5376235938425111</c:v>
                </c:pt>
                <c:pt idx="1">
                  <c:v>1.4910275804612823</c:v>
                </c:pt>
                <c:pt idx="2">
                  <c:v>3.4959169091001892</c:v>
                </c:pt>
                <c:pt idx="3">
                  <c:v>1.6174840085287847</c:v>
                </c:pt>
                <c:pt idx="4">
                  <c:v>4.2519507356587862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Py.xlsx]cuidado 60 y mas'!$E$3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60 y mas'!$B$5:$B$9</c:f>
              <c:strCache>
                <c:ptCount val="5"/>
                <c:pt idx="0">
                  <c:v>Cuidó de la salud temporalmente por accidente o enfermedad no permanente</c:v>
                </c:pt>
                <c:pt idx="1">
                  <c:v>Trasladó a establecimientos de salud</c:v>
                </c:pt>
                <c:pt idx="2">
                  <c:v>Acompañó a establecimientos de salud</c:v>
                </c:pt>
                <c:pt idx="3">
                  <c:v>Acompañó y trasladó para gestiones legales, administrativas y financieras</c:v>
                </c:pt>
                <c:pt idx="4">
                  <c:v>Acompañó y trasladó a cualquier otro lugar</c:v>
                </c:pt>
              </c:strCache>
            </c:strRef>
          </c:cat>
          <c:val>
            <c:numRef>
              <c:f>'[Graficos para Presentación_EUT 2016 Py.xlsx]cuidado 60 y mas'!$E$5:$E$9</c:f>
              <c:numCache>
                <c:formatCode>_(* #,##0.0_);_(* \(#,##0.0\);_(* "-"??_);_(@_)</c:formatCode>
                <c:ptCount val="5"/>
                <c:pt idx="0">
                  <c:v>6.0511710836686552</c:v>
                </c:pt>
                <c:pt idx="1">
                  <c:v>1.0926873205787717</c:v>
                </c:pt>
                <c:pt idx="2">
                  <c:v>3.9530831545153604</c:v>
                </c:pt>
                <c:pt idx="3">
                  <c:v>1.8482384823848237</c:v>
                </c:pt>
                <c:pt idx="4">
                  <c:v>3.4786043561660782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352896"/>
        <c:axId val="118358784"/>
      </c:barChart>
      <c:catAx>
        <c:axId val="11835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 algn="just">
              <a:defRPr sz="1400" b="1"/>
            </a:pPr>
            <a:endParaRPr lang="es-PY"/>
          </a:p>
        </c:txPr>
        <c:crossAx val="118358784"/>
        <c:crosses val="autoZero"/>
        <c:auto val="1"/>
        <c:lblAlgn val="ctr"/>
        <c:lblOffset val="100"/>
        <c:noMultiLvlLbl val="0"/>
      </c:catAx>
      <c:valAx>
        <c:axId val="118358784"/>
        <c:scaling>
          <c:orientation val="minMax"/>
        </c:scaling>
        <c:delete val="1"/>
        <c:axPos val="b"/>
        <c:numFmt formatCode="_(* #,##0.0_);_(* \(#,##0.0\);_(* &quot;-&quot;??_);_(@_)" sourceLinked="1"/>
        <c:majorTickMark val="none"/>
        <c:minorTickMark val="none"/>
        <c:tickLblPos val="nextTo"/>
        <c:crossAx val="118352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2667777754187812E-2"/>
          <c:y val="7.4396390708970736E-2"/>
          <c:w val="0.27292526755515578"/>
          <c:h val="0.11108039478631156"/>
        </c:manualLayout>
      </c:layout>
      <c:overlay val="0"/>
      <c:txPr>
        <a:bodyPr/>
        <a:lstStyle/>
        <a:p>
          <a:pPr>
            <a:defRPr sz="1600" b="1"/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PY" sz="1600"/>
              <a:t>Distribución porcentual de la participación de mujeres y varones en las actividades de cuidado y apoyo a miembros de 60 años y más de edad</a:t>
            </a:r>
          </a:p>
        </c:rich>
      </c:tx>
      <c:layout>
        <c:manualLayout>
          <c:xMode val="edge"/>
          <c:yMode val="edge"/>
          <c:x val="0.12232838278117218"/>
          <c:y val="1.389397201464196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42671826124855E-3"/>
          <c:y val="0.26737462038730947"/>
          <c:w val="1"/>
          <c:h val="0.429368173384585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'[Graficos para Presentación_EUT 2016 Py.xlsx]cuidado 60 y mas'!$Q$4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60 y mas'!$P$5:$P$9</c:f>
              <c:strCache>
                <c:ptCount val="5"/>
                <c:pt idx="0">
                  <c:v>Acompañó y trasladó a cualquier otro lugar</c:v>
                </c:pt>
                <c:pt idx="1">
                  <c:v>Cuidó de la salud temporalmente por accidente o enfermedad no permanente</c:v>
                </c:pt>
                <c:pt idx="2">
                  <c:v>Acompañó a establecimientos de salud</c:v>
                </c:pt>
                <c:pt idx="3">
                  <c:v>Trasladó a establecimientos de salud</c:v>
                </c:pt>
                <c:pt idx="4">
                  <c:v>Acompañó y trasladó para gestiones legales, administrativas y financieras</c:v>
                </c:pt>
              </c:strCache>
            </c:strRef>
          </c:cat>
          <c:val>
            <c:numRef>
              <c:f>'[Graficos para Presentación_EUT 2016 Py.xlsx]cuidado 60 y mas'!$Q$5:$Q$9</c:f>
              <c:numCache>
                <c:formatCode>0.0%</c:formatCode>
                <c:ptCount val="5"/>
                <c:pt idx="0">
                  <c:v>0.3595672591095524</c:v>
                </c:pt>
                <c:pt idx="1">
                  <c:v>0.38459567927589444</c:v>
                </c:pt>
                <c:pt idx="2">
                  <c:v>0.39461043473006857</c:v>
                </c:pt>
                <c:pt idx="3">
                  <c:v>0.46774342408860176</c:v>
                </c:pt>
                <c:pt idx="4">
                  <c:v>0.76062277002919232</c:v>
                </c:pt>
              </c:numCache>
            </c:numRef>
          </c:val>
        </c:ser>
        <c:ser>
          <c:idx val="1"/>
          <c:order val="1"/>
          <c:tx>
            <c:strRef>
              <c:f>'[Graficos para Presentación_EUT 2016 Py.xlsx]cuidado 60 y mas'!$R$4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>
                <a:alpha val="84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'[Graficos para Presentación_EUT 2016 Py.xlsx]cuidado 60 y mas'!$P$5:$P$9</c:f>
              <c:strCache>
                <c:ptCount val="5"/>
                <c:pt idx="0">
                  <c:v>Acompañó y trasladó a cualquier otro lugar</c:v>
                </c:pt>
                <c:pt idx="1">
                  <c:v>Cuidó de la salud temporalmente por accidente o enfermedad no permanente</c:v>
                </c:pt>
                <c:pt idx="2">
                  <c:v>Acompañó a establecimientos de salud</c:v>
                </c:pt>
                <c:pt idx="3">
                  <c:v>Trasladó a establecimientos de salud</c:v>
                </c:pt>
                <c:pt idx="4">
                  <c:v>Acompañó y trasladó para gestiones legales, administrativas y financieras</c:v>
                </c:pt>
              </c:strCache>
            </c:strRef>
          </c:cat>
          <c:val>
            <c:numRef>
              <c:f>'[Graficos para Presentación_EUT 2016 Py.xlsx]cuidado 60 y mas'!$R$5:$R$9</c:f>
              <c:numCache>
                <c:formatCode>0.0%</c:formatCode>
                <c:ptCount val="5"/>
                <c:pt idx="0">
                  <c:v>0.64043274089044755</c:v>
                </c:pt>
                <c:pt idx="1">
                  <c:v>0.61540432072410556</c:v>
                </c:pt>
                <c:pt idx="2">
                  <c:v>0.60538956526993137</c:v>
                </c:pt>
                <c:pt idx="3">
                  <c:v>0.5322565759113983</c:v>
                </c:pt>
                <c:pt idx="4">
                  <c:v>0.23937722997080765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18434048"/>
        <c:axId val="118452224"/>
      </c:barChart>
      <c:catAx>
        <c:axId val="1184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 b="1"/>
            </a:pPr>
            <a:endParaRPr lang="es-PY"/>
          </a:p>
        </c:txPr>
        <c:crossAx val="118452224"/>
        <c:crosses val="autoZero"/>
        <c:auto val="1"/>
        <c:lblAlgn val="ctr"/>
        <c:lblOffset val="100"/>
        <c:noMultiLvlLbl val="0"/>
      </c:catAx>
      <c:valAx>
        <c:axId val="118452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843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03218219181461"/>
          <c:y val="0.14424535410782657"/>
          <c:w val="0.30504114184548264"/>
          <c:h val="6.3982585071622786E-2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es-PY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s-PY" sz="1600" u="sng" dirty="0" smtClean="0">
                <a:solidFill>
                  <a:srgbClr val="0A9AAE"/>
                </a:solidFill>
                <a:latin typeface="Arial" pitchFamily="34" charset="0"/>
                <a:cs typeface="Arial" pitchFamily="34" charset="0"/>
              </a:rPr>
              <a:t>PROMEDIO</a:t>
            </a:r>
            <a:r>
              <a:rPr lang="es-PY" sz="1600" dirty="0" smtClean="0">
                <a:solidFill>
                  <a:srgbClr val="0A9AAE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PY" sz="1600" dirty="0">
                <a:solidFill>
                  <a:srgbClr val="0A9AAE"/>
                </a:solidFill>
                <a:latin typeface="Arial" pitchFamily="34" charset="0"/>
                <a:cs typeface="Arial" pitchFamily="34" charset="0"/>
              </a:rPr>
              <a:t>horas semanales </a:t>
            </a:r>
            <a:r>
              <a:rPr lang="es-PY" sz="1600" dirty="0">
                <a:latin typeface="Arial" pitchFamily="34" charset="0"/>
                <a:cs typeface="Arial" pitchFamily="34" charset="0"/>
              </a:rPr>
              <a:t>en actividades personales</a:t>
            </a:r>
          </a:p>
        </c:rich>
      </c:tx>
      <c:layout>
        <c:manualLayout>
          <c:xMode val="edge"/>
          <c:yMode val="edge"/>
          <c:x val="0.10119582154953978"/>
          <c:y val="9.2283009270521874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393692985994635E-2"/>
          <c:y val="0.23300876789114225"/>
          <c:w val="0.83411781773918459"/>
          <c:h val="0.67794523873904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'[Tasa de participación (5).xlsx]Act_personales'!$Q$19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'[Tasa de participación (5).xlsx]Act_personales'!$B$21:$B$26</c:f>
              <c:strCache>
                <c:ptCount val="6"/>
                <c:pt idx="0">
                  <c:v>Cuánto tiempo durmió</c:v>
                </c:pt>
                <c:pt idx="1">
                  <c:v>Cuánto tiempo le dedicó a su aseo personal</c:v>
                </c:pt>
                <c:pt idx="2">
                  <c:v>Vio televisión y/o videos, escuchó radio, usó celular, computadora, leyó revistas, diarios u otros sin hacer otra cosa</c:v>
                </c:pt>
                <c:pt idx="3">
                  <c:v>Practicó algún deporte o hizo ejercicios físicos</c:v>
                </c:pt>
                <c:pt idx="4">
                  <c:v>Se fue a sitios culturales o de entretenimientos</c:v>
                </c:pt>
                <c:pt idx="5">
                  <c:v>Consultó con médico, odontólogo, médico naturalista (médico ñaná) o hizo algún análisis, estudio médico, terapia o rehabilitación</c:v>
                </c:pt>
              </c:strCache>
            </c:strRef>
          </c:cat>
          <c:val>
            <c:numRef>
              <c:f>'[Tasa de participación (5).xlsx]Act_personales'!$Q$21:$Q$26</c:f>
              <c:numCache>
                <c:formatCode>_(* #,##0.00_);_(* \(#,##0.00\);_(* "-"??_);_(@_)</c:formatCode>
                <c:ptCount val="6"/>
                <c:pt idx="0">
                  <c:v>55.484708293236473</c:v>
                </c:pt>
                <c:pt idx="1">
                  <c:v>4.0068186722373822</c:v>
                </c:pt>
                <c:pt idx="2">
                  <c:v>9.937359686718084</c:v>
                </c:pt>
                <c:pt idx="3">
                  <c:v>4.4272052540570321</c:v>
                </c:pt>
                <c:pt idx="4">
                  <c:v>4.7241445700890283</c:v>
                </c:pt>
                <c:pt idx="5">
                  <c:v>3.4837624941433711</c:v>
                </c:pt>
              </c:numCache>
            </c:numRef>
          </c:val>
        </c:ser>
        <c:ser>
          <c:idx val="1"/>
          <c:order val="1"/>
          <c:tx>
            <c:strRef>
              <c:f>'[Tasa de participación (5).xlsx]Act_personales'!$S$19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'[Tasa de participación (5).xlsx]Act_personales'!$B$21:$B$26</c:f>
              <c:strCache>
                <c:ptCount val="6"/>
                <c:pt idx="0">
                  <c:v>Cuánto tiempo durmió</c:v>
                </c:pt>
                <c:pt idx="1">
                  <c:v>Cuánto tiempo le dedicó a su aseo personal</c:v>
                </c:pt>
                <c:pt idx="2">
                  <c:v>Vio televisión y/o videos, escuchó radio, usó celular, computadora, leyó revistas, diarios u otros sin hacer otra cosa</c:v>
                </c:pt>
                <c:pt idx="3">
                  <c:v>Practicó algún deporte o hizo ejercicios físicos</c:v>
                </c:pt>
                <c:pt idx="4">
                  <c:v>Se fue a sitios culturales o de entretenimientos</c:v>
                </c:pt>
                <c:pt idx="5">
                  <c:v>Consultó con médico, odontólogo, médico naturalista (médico ñaná) o hizo algún análisis, estudio médico, terapia o rehabilitación</c:v>
                </c:pt>
              </c:strCache>
            </c:strRef>
          </c:cat>
          <c:val>
            <c:numRef>
              <c:f>'[Tasa de participación (5).xlsx]Act_personales'!$S$21:$S$26</c:f>
              <c:numCache>
                <c:formatCode>_(* #,##0.00_);_(* \(#,##0.00\);_(* "-"??_);_(@_)</c:formatCode>
                <c:ptCount val="6"/>
                <c:pt idx="0">
                  <c:v>56.435852329433295</c:v>
                </c:pt>
                <c:pt idx="1">
                  <c:v>4.8536470759387047</c:v>
                </c:pt>
                <c:pt idx="2">
                  <c:v>10.004827503405055</c:v>
                </c:pt>
                <c:pt idx="3">
                  <c:v>3.97894495834309</c:v>
                </c:pt>
                <c:pt idx="4">
                  <c:v>4.6331253251315045</c:v>
                </c:pt>
                <c:pt idx="5">
                  <c:v>3.4721686129251719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794496"/>
        <c:axId val="118489088"/>
      </c:barChart>
      <c:catAx>
        <c:axId val="11879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 algn="just">
              <a:defRPr sz="1200" b="1">
                <a:latin typeface="Arial" pitchFamily="34" charset="0"/>
                <a:cs typeface="Arial" pitchFamily="34" charset="0"/>
              </a:defRPr>
            </a:pPr>
            <a:endParaRPr lang="es-PY"/>
          </a:p>
        </c:txPr>
        <c:crossAx val="118489088"/>
        <c:crosses val="autoZero"/>
        <c:auto val="1"/>
        <c:lblAlgn val="ctr"/>
        <c:lblOffset val="100"/>
        <c:noMultiLvlLbl val="0"/>
      </c:catAx>
      <c:valAx>
        <c:axId val="11848908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187944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4772300814837327"/>
          <c:y val="0.43186739393988133"/>
          <c:w val="0.24371755838891968"/>
          <c:h val="6.4688580027865844E-2"/>
        </c:manualLayout>
      </c:layout>
      <c:overlay val="0"/>
      <c:txPr>
        <a:bodyPr/>
        <a:lstStyle/>
        <a:p>
          <a:pPr>
            <a:defRPr sz="1600" b="1"/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s-PY" sz="2400"/>
              <a:t>Total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562178425202705"/>
          <c:y val="0.14601418624324852"/>
          <c:w val="0.51711950556206687"/>
          <c:h val="0.80147105578744804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FF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55-4BFF-9505-478449D69707}"/>
              </c:ext>
            </c:extLst>
          </c:dPt>
          <c:dPt>
            <c:idx val="1"/>
            <c:bubble3D val="0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55-4BFF-9505-478449D69707}"/>
              </c:ext>
            </c:extLst>
          </c:dPt>
          <c:dLbls>
            <c:dLbl>
              <c:idx val="0"/>
              <c:layout>
                <c:manualLayout>
                  <c:x val="-0.24681109366321466"/>
                  <c:y val="7.0930844388253117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err="1"/>
                      <a:t>Trabajo</a:t>
                    </a:r>
                    <a:r>
                      <a:rPr lang="en-US" sz="1600" dirty="0"/>
                      <a:t> no </a:t>
                    </a:r>
                    <a:r>
                      <a:rPr lang="en-US" sz="1600" dirty="0" err="1"/>
                      <a:t>remunerado</a:t>
                    </a:r>
                    <a:r>
                      <a:rPr lang="en-US" sz="1600" dirty="0"/>
                      <a:t>
44%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55-4BFF-9505-478449D69707}"/>
                </c:ext>
                <c:ext xmlns:c15="http://schemas.microsoft.com/office/drawing/2012/chart" uri="{CE6537A1-D6FC-4f65-9D91-7224C49458BB}">
                  <c15:layout>
                    <c:manualLayout>
                      <c:w val="0.24071699258511051"/>
                      <c:h val="0.417945690672963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3218645070196123"/>
                  <c:y val="-9.9786555606169058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err="1"/>
                      <a:t>Trabajo remunerado
56%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55-4BFF-9505-478449D69707}"/>
                </c:ext>
                <c:ext xmlns:c15="http://schemas.microsoft.com/office/drawing/2012/chart" uri="{CE6537A1-D6FC-4f65-9D91-7224C49458BB}">
                  <c15:layout>
                    <c:manualLayout>
                      <c:w val="0.2940252617284454"/>
                      <c:h val="0.4444864226682407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'!$C$13:$C$14</c:f>
              <c:strCache>
                <c:ptCount val="2"/>
                <c:pt idx="0">
                  <c:v>Trabajo no remunerado</c:v>
                </c:pt>
                <c:pt idx="1">
                  <c:v>Trabajo remunerado</c:v>
                </c:pt>
              </c:strCache>
            </c:strRef>
          </c:cat>
          <c:val>
            <c:numRef>
              <c:f>'Graficos '!$D$13:$D$14</c:f>
              <c:numCache>
                <c:formatCode>0%</c:formatCode>
                <c:ptCount val="2"/>
                <c:pt idx="0">
                  <c:v>0.4350217610028369</c:v>
                </c:pt>
                <c:pt idx="1">
                  <c:v>0.56497823899716004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55-4BFF-9505-478449D6970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s-PY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26961737683531"/>
          <c:y val="4.1379169643645256E-2"/>
          <c:w val="0.51211344496175926"/>
          <c:h val="0.886449293102902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E9CC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A5-4EA7-8C05-8B5BEDE3B6FE}"/>
              </c:ext>
            </c:extLst>
          </c:dPt>
          <c:dPt>
            <c:idx val="1"/>
            <c:bubble3D val="0"/>
            <c:spPr>
              <a:solidFill>
                <a:srgbClr val="8064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A5-4EA7-8C05-8B5BEDE3B6FE}"/>
              </c:ext>
            </c:extLst>
          </c:dPt>
          <c:dLbls>
            <c:dLbl>
              <c:idx val="0"/>
              <c:layout>
                <c:manualLayout>
                  <c:x val="-0.23846216015725349"/>
                  <c:y val="-0.1333295028154306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b="1" dirty="0" err="1">
                        <a:latin typeface="Arial" pitchFamily="34" charset="0"/>
                        <a:cs typeface="Arial" pitchFamily="34" charset="0"/>
                      </a:rPr>
                      <a:t>Trabajo no remunerado
61%</a:t>
                    </a:r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162935937291031"/>
                  <c:y val="0.1244377049535258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500" b="1" dirty="0" err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Trabajo remunerado
39%</a:t>
                    </a:r>
                    <a:endParaRPr lang="en-US" sz="15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'!$C$13:$C$14</c:f>
              <c:strCache>
                <c:ptCount val="2"/>
                <c:pt idx="0">
                  <c:v>Trabajo no remunerado</c:v>
                </c:pt>
                <c:pt idx="1">
                  <c:v>Trabajo remunerado</c:v>
                </c:pt>
              </c:strCache>
            </c:strRef>
          </c:cat>
          <c:val>
            <c:numRef>
              <c:f>'Graficos '!$F$13:$F$14</c:f>
              <c:numCache>
                <c:formatCode>0%</c:formatCode>
                <c:ptCount val="2"/>
                <c:pt idx="0">
                  <c:v>0.6127151911579849</c:v>
                </c:pt>
                <c:pt idx="1">
                  <c:v>0.3872848088420196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A5-4EA7-8C05-8B5BEDE3B6F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Y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86481880263895"/>
          <c:y val="1.0699883300020427E-2"/>
          <c:w val="0.50137484723919568"/>
          <c:h val="0.892432194970061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1C-44E7-B270-EFBDA10B77A4}"/>
              </c:ext>
            </c:extLst>
          </c:dPt>
          <c:dPt>
            <c:idx val="1"/>
            <c:bubble3D val="0"/>
            <c:spPr>
              <a:solidFill>
                <a:srgbClr val="B4E98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1C-44E7-B270-EFBDA10B77A4}"/>
              </c:ext>
            </c:extLst>
          </c:dPt>
          <c:dLbls>
            <c:dLbl>
              <c:idx val="0"/>
              <c:layout>
                <c:manualLayout>
                  <c:x val="-0.18980834488175782"/>
                  <c:y val="3.537817775432117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latin typeface="Arial" pitchFamily="34" charset="0"/>
                        <a:cs typeface="Arial" pitchFamily="34" charset="0"/>
                      </a:rPr>
                      <a:t>Trabajo no remunerado
25%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1C-44E7-B270-EFBDA10B77A4}"/>
                </c:ext>
                <c:ext xmlns:c15="http://schemas.microsoft.com/office/drawing/2012/chart" uri="{CE6537A1-D6FC-4f65-9D91-7224C49458BB}">
                  <c15:layout>
                    <c:manualLayout>
                      <c:w val="0.27482667617828038"/>
                      <c:h val="0.4871454387047559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1755136368863504"/>
                  <c:y val="-0.1766818609375115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latin typeface="Arial" pitchFamily="34" charset="0"/>
                        <a:cs typeface="Arial" pitchFamily="34" charset="0"/>
                      </a:rPr>
                      <a:t>Trabajo remunerado
75%</a:t>
                    </a:r>
                    <a:endParaRPr lang="en-US" sz="15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1C-44E7-B270-EFBDA10B77A4}"/>
                </c:ext>
                <c:ext xmlns:c15="http://schemas.microsoft.com/office/drawing/2012/chart" uri="{CE6537A1-D6FC-4f65-9D91-7224C49458BB}">
                  <c15:layout>
                    <c:manualLayout>
                      <c:w val="0.27202654870706372"/>
                      <c:h val="0.393020898880400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'!$C$13:$C$14</c:f>
              <c:strCache>
                <c:ptCount val="2"/>
                <c:pt idx="0">
                  <c:v>Trabajo no remunerado</c:v>
                </c:pt>
                <c:pt idx="1">
                  <c:v>Trabajo remunerado</c:v>
                </c:pt>
              </c:strCache>
            </c:strRef>
          </c:cat>
          <c:val>
            <c:numRef>
              <c:f>'Graficos '!$E$13:$E$14</c:f>
              <c:numCache>
                <c:formatCode>0%</c:formatCode>
                <c:ptCount val="2"/>
                <c:pt idx="0">
                  <c:v>0.25260962574757351</c:v>
                </c:pt>
                <c:pt idx="1">
                  <c:v>0.7473903742524266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1C-44E7-B270-EFBDA10B77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s-PY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dirty="0" smtClean="0"/>
              <a:t>Total</a:t>
            </a:r>
          </a:p>
          <a:p>
            <a:pPr>
              <a:defRPr/>
            </a:pPr>
            <a:endParaRPr lang="es-PY" dirty="0"/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0067074948965"/>
          <c:y val="0.10730523903112912"/>
          <c:w val="0.85736338513241406"/>
          <c:h val="0.630783062552056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5121781999472288"/>
          <c:y val="0.71605865559817661"/>
          <c:w val="0.47018511574942029"/>
          <c:h val="0.28394143146784889"/>
        </c:manualLayout>
      </c:layout>
      <c:overlay val="0"/>
      <c:txPr>
        <a:bodyPr/>
        <a:lstStyle/>
        <a:p>
          <a:pPr rtl="0">
            <a:defRPr sz="1000">
              <a:latin typeface="Arial" pitchFamily="34" charset="0"/>
              <a:cs typeface="Arial" pitchFamily="34" charset="0"/>
            </a:defRPr>
          </a:pPr>
          <a:endParaRPr lang="es-PY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u="sng" dirty="0"/>
              <a:t>PORCENTAJE</a:t>
            </a:r>
            <a:r>
              <a:rPr lang="es-PY" dirty="0"/>
              <a:t> de personas que realizan  actividades </a:t>
            </a:r>
          </a:p>
          <a:p>
            <a:pPr>
              <a:defRPr/>
            </a:pPr>
            <a:r>
              <a:rPr lang="es-PY" dirty="0" smtClean="0"/>
              <a:t>productivas</a:t>
            </a:r>
            <a:endParaRPr lang="es-PY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375670575058731"/>
          <c:y val="0.15453613262190086"/>
          <c:w val="0.80997916200925069"/>
          <c:h val="0.68700305821875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TR!$Q$7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53,8%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89,5%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TR!$J$9:$J$10</c:f>
              <c:strCache>
                <c:ptCount val="2"/>
                <c:pt idx="0">
                  <c:v>Trabajo remunerado</c:v>
                </c:pt>
                <c:pt idx="1">
                  <c:v>Trabajo no remunerado</c:v>
                </c:pt>
              </c:strCache>
            </c:strRef>
          </c:cat>
          <c:val>
            <c:numRef>
              <c:f>TR!$Q$9:$Q$10</c:f>
              <c:numCache>
                <c:formatCode>0.0%</c:formatCode>
                <c:ptCount val="2"/>
                <c:pt idx="0">
                  <c:v>-0.5376019882873736</c:v>
                </c:pt>
                <c:pt idx="1">
                  <c:v>-0.89531679992614277</c:v>
                </c:pt>
              </c:numCache>
            </c:numRef>
          </c:val>
        </c:ser>
        <c:ser>
          <c:idx val="1"/>
          <c:order val="1"/>
          <c:tx>
            <c:strRef>
              <c:f>TR!$R$7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65,5%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85,1%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TR!$J$9:$J$10</c:f>
              <c:strCache>
                <c:ptCount val="2"/>
                <c:pt idx="0">
                  <c:v>Trabajo remunerado</c:v>
                </c:pt>
                <c:pt idx="1">
                  <c:v>Trabajo no remunerado</c:v>
                </c:pt>
              </c:strCache>
            </c:strRef>
          </c:cat>
          <c:val>
            <c:numRef>
              <c:f>TR!$R$9:$R$10</c:f>
              <c:numCache>
                <c:formatCode>0.0%</c:formatCode>
                <c:ptCount val="2"/>
                <c:pt idx="0">
                  <c:v>-0.65506315646467839</c:v>
                </c:pt>
                <c:pt idx="1">
                  <c:v>-0.85093167447699702</c:v>
                </c:pt>
              </c:numCache>
            </c:numRef>
          </c:val>
        </c:ser>
        <c:ser>
          <c:idx val="2"/>
          <c:order val="2"/>
          <c:tx>
            <c:strRef>
              <c:f>TR!$S$7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42,2%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93,9%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TR!$J$9:$J$10</c:f>
              <c:strCache>
                <c:ptCount val="2"/>
                <c:pt idx="0">
                  <c:v>Trabajo remunerado</c:v>
                </c:pt>
                <c:pt idx="1">
                  <c:v>Trabajo no remunerado</c:v>
                </c:pt>
              </c:strCache>
            </c:strRef>
          </c:cat>
          <c:val>
            <c:numRef>
              <c:f>TR!$S$9:$S$10</c:f>
              <c:numCache>
                <c:formatCode>0.0%</c:formatCode>
                <c:ptCount val="2"/>
                <c:pt idx="0">
                  <c:v>-0.42156787843288962</c:v>
                </c:pt>
                <c:pt idx="1">
                  <c:v>-0.93916268194986963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707072"/>
        <c:axId val="94733440"/>
      </c:barChart>
      <c:catAx>
        <c:axId val="947070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high"/>
        <c:crossAx val="94733440"/>
        <c:crosses val="autoZero"/>
        <c:auto val="1"/>
        <c:lblAlgn val="ctr"/>
        <c:lblOffset val="100"/>
        <c:noMultiLvlLbl val="0"/>
      </c:catAx>
      <c:valAx>
        <c:axId val="9473344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94707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u="sng" dirty="0">
                <a:solidFill>
                  <a:srgbClr val="0A9AAE"/>
                </a:solidFill>
              </a:rPr>
              <a:t>PROMEDIO de horas semanales </a:t>
            </a:r>
            <a:r>
              <a:rPr lang="es-PY" dirty="0"/>
              <a:t>en actividades </a:t>
            </a:r>
            <a:r>
              <a:rPr lang="es-PY" dirty="0" smtClean="0"/>
              <a:t>productivas</a:t>
            </a:r>
            <a:endParaRPr lang="es-PY" dirty="0"/>
          </a:p>
        </c:rich>
      </c:tx>
      <c:layout>
        <c:manualLayout>
          <c:xMode val="edge"/>
          <c:yMode val="edge"/>
          <c:x val="0.28186360322682757"/>
          <c:y val="2.41406621257722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9690710400859467"/>
          <c:y val="0.18266497703152226"/>
          <c:w val="0.47655518092552268"/>
          <c:h val="0.75521484007445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TR!$D$6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TR!$J$9:$J$10</c:f>
              <c:strCache>
                <c:ptCount val="2"/>
                <c:pt idx="0">
                  <c:v>Trabajo remunerado</c:v>
                </c:pt>
                <c:pt idx="1">
                  <c:v>Trabajo no remunerado</c:v>
                </c:pt>
              </c:strCache>
            </c:strRef>
          </c:cat>
          <c:val>
            <c:numRef>
              <c:f>TR!$D$9:$D$10</c:f>
              <c:numCache>
                <c:formatCode>###0.0</c:formatCode>
                <c:ptCount val="2"/>
                <c:pt idx="0">
                  <c:v>45.900988629241155</c:v>
                </c:pt>
                <c:pt idx="1">
                  <c:v>21.221957164165058</c:v>
                </c:pt>
              </c:numCache>
            </c:numRef>
          </c:val>
        </c:ser>
        <c:ser>
          <c:idx val="1"/>
          <c:order val="1"/>
          <c:tx>
            <c:strRef>
              <c:f>TR!$E$6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CC99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TR!$J$9:$J$10</c:f>
              <c:strCache>
                <c:ptCount val="2"/>
                <c:pt idx="0">
                  <c:v>Trabajo remunerado</c:v>
                </c:pt>
                <c:pt idx="1">
                  <c:v>Trabajo no remunerado</c:v>
                </c:pt>
              </c:strCache>
            </c:strRef>
          </c:cat>
          <c:val>
            <c:numRef>
              <c:f>TR!$E$9:$E$10</c:f>
              <c:numCache>
                <c:formatCode>###0.0</c:formatCode>
                <c:ptCount val="2"/>
                <c:pt idx="0">
                  <c:v>49.482254285550752</c:v>
                </c:pt>
                <c:pt idx="1">
                  <c:v>12.874795978936458</c:v>
                </c:pt>
              </c:numCache>
            </c:numRef>
          </c:val>
        </c:ser>
        <c:ser>
          <c:idx val="2"/>
          <c:order val="2"/>
          <c:tx>
            <c:strRef>
              <c:f>TR!$F$6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TR!$J$9:$J$10</c:f>
              <c:strCache>
                <c:ptCount val="2"/>
                <c:pt idx="0">
                  <c:v>Trabajo remunerado</c:v>
                </c:pt>
                <c:pt idx="1">
                  <c:v>Trabajo no remunerado</c:v>
                </c:pt>
              </c:strCache>
            </c:strRef>
          </c:cat>
          <c:val>
            <c:numRef>
              <c:f>TR!$F$9:$F$10</c:f>
              <c:numCache>
                <c:formatCode>###0.0</c:formatCode>
                <c:ptCount val="2"/>
                <c:pt idx="0">
                  <c:v>40.403763051122908</c:v>
                </c:pt>
                <c:pt idx="1">
                  <c:v>28.693048084226319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302400"/>
        <c:axId val="95303936"/>
      </c:barChart>
      <c:catAx>
        <c:axId val="95302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/>
            </a:pPr>
            <a:endParaRPr lang="es-PY"/>
          </a:p>
        </c:txPr>
        <c:crossAx val="95303936"/>
        <c:crosses val="autoZero"/>
        <c:auto val="1"/>
        <c:lblAlgn val="ctr"/>
        <c:lblOffset val="100"/>
        <c:noMultiLvlLbl val="0"/>
      </c:catAx>
      <c:valAx>
        <c:axId val="95303936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95302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3859978961033153E-2"/>
          <c:y val="0.90764812140214868"/>
          <c:w val="0.93928675344441137"/>
          <c:h val="6.2956996547708699E-2"/>
        </c:manualLayout>
      </c:layout>
      <c:overlay val="0"/>
      <c:txPr>
        <a:bodyPr/>
        <a:lstStyle/>
        <a:p>
          <a:pPr>
            <a:defRPr sz="1800" b="1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n-lt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63781-C93C-4C53-AC14-8E014512F149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794C8-E994-4CF4-9909-34A312BBC19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396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5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PY" noProof="0" smtClean="0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E31F9774-6C8E-4DAE-BDC7-1AC3BBEC2A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324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286584C-A3B8-4552-9BBE-7E58F44586C1}" type="slidenum">
              <a:rPr lang="es-ES" smtClean="0">
                <a:solidFill>
                  <a:srgbClr val="000000"/>
                </a:solidFill>
              </a:rPr>
              <a:pPr eaLnBrk="1" hangingPunct="1"/>
              <a:t>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51548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14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286584C-A3B8-4552-9BBE-7E58F44586C1}" type="slidenum">
              <a:rPr lang="es-ES" smtClean="0">
                <a:solidFill>
                  <a:srgbClr val="000000"/>
                </a:solidFill>
              </a:rPr>
              <a:pPr eaLnBrk="1" hangingPunct="1"/>
              <a:t>16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5154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17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18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286584C-A3B8-4552-9BBE-7E58F44586C1}" type="slidenum">
              <a:rPr lang="es-ES" smtClean="0">
                <a:solidFill>
                  <a:srgbClr val="000000"/>
                </a:solidFill>
              </a:rPr>
              <a:pPr eaLnBrk="1" hangingPunct="1"/>
              <a:t>19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51548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21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286584C-A3B8-4552-9BBE-7E58F44586C1}" type="slidenum">
              <a:rPr lang="es-ES" smtClean="0">
                <a:solidFill>
                  <a:srgbClr val="000000"/>
                </a:solidFill>
              </a:rPr>
              <a:pPr eaLnBrk="1" hangingPunct="1"/>
              <a:t>23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51548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24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26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27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28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29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30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32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33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34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286584C-A3B8-4552-9BBE-7E58F44586C1}" type="slidenum">
              <a:rPr lang="es-ES" smtClean="0">
                <a:solidFill>
                  <a:srgbClr val="000000"/>
                </a:solidFill>
              </a:rPr>
              <a:pPr eaLnBrk="1" hangingPunct="1"/>
              <a:t>36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51548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37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38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286584C-A3B8-4552-9BBE-7E58F44586C1}" type="slidenum">
              <a:rPr lang="es-ES" smtClean="0">
                <a:solidFill>
                  <a:srgbClr val="000000"/>
                </a:solidFill>
              </a:rPr>
              <a:pPr eaLnBrk="1" hangingPunct="1"/>
              <a:t>39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5154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286584C-A3B8-4552-9BBE-7E58F44586C1}" type="slidenum">
              <a:rPr lang="es-ES" smtClean="0">
                <a:solidFill>
                  <a:srgbClr val="000000"/>
                </a:solidFill>
              </a:rPr>
              <a:pPr eaLnBrk="1" hangingPunct="1"/>
              <a:t>7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5154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8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10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11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2094D4C-B4D8-46B9-BEE5-6FAAE116EF1C}" type="slidenum">
              <a:rPr lang="es-ES" smtClean="0">
                <a:solidFill>
                  <a:srgbClr val="000000"/>
                </a:solidFill>
              </a:rPr>
              <a:pPr eaLnBrk="1" hangingPunct="1"/>
              <a:t>12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406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286584C-A3B8-4552-9BBE-7E58F44586C1}" type="slidenum">
              <a:rPr lang="es-ES" smtClean="0">
                <a:solidFill>
                  <a:srgbClr val="000000"/>
                </a:solidFill>
              </a:rPr>
              <a:pPr eaLnBrk="1" hangingPunct="1"/>
              <a:t>13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5154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63C1A-304F-4734-A2F9-136DB74F49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Freeform 3"/>
          <p:cNvSpPr>
            <a:spLocks noChangeArrowheads="1"/>
          </p:cNvSpPr>
          <p:nvPr userDrawn="1"/>
        </p:nvSpPr>
        <p:spPr bwMode="auto">
          <a:xfrm>
            <a:off x="323528" y="176212"/>
            <a:ext cx="7742237" cy="390842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FF0000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6221943"/>
            <a:ext cx="7715250" cy="1588"/>
          </a:xfrm>
          <a:prstGeom prst="line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Y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r="56659" b="88499"/>
          <a:stretch/>
        </p:blipFill>
        <p:spPr bwMode="auto">
          <a:xfrm>
            <a:off x="6001048" y="5811839"/>
            <a:ext cx="2931857" cy="684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12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52482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3"/>
          <p:cNvSpPr>
            <a:spLocks noChangeArrowheads="1"/>
          </p:cNvSpPr>
          <p:nvPr userDrawn="1"/>
        </p:nvSpPr>
        <p:spPr bwMode="auto">
          <a:xfrm flipH="1">
            <a:off x="107504" y="182563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0B0F0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30" y="5661248"/>
            <a:ext cx="1080120" cy="108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89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7"/>
            <a:ext cx="529208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3"/>
          <p:cNvSpPr>
            <a:spLocks noChangeArrowheads="1"/>
          </p:cNvSpPr>
          <p:nvPr userDrawn="1"/>
        </p:nvSpPr>
        <p:spPr bwMode="auto">
          <a:xfrm flipH="1">
            <a:off x="107504" y="182563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0B0F0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15" y="6286500"/>
            <a:ext cx="6699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1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B2EF-C04E-428F-8C8D-665EAE12BC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24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DB7E-D5F1-42CA-B9F0-4BF2BFBB5E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06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4889-9647-47D1-B899-DD18D922E0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982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1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3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45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7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69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CA86E-7D49-4966-8E19-DEBA33BBA5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62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2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57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85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01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23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37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39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31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03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2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34FC-71E9-4438-9FB6-5BEC4EA945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9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755650" y="836613"/>
            <a:ext cx="7561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12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6798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11682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28082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15536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82493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3791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76305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82699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9921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0450-19EA-4F9B-8A73-D07FC62665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85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5946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2372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A818-2EC7-493A-834C-BBE812C28D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4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8553B-E289-415C-BF39-F832ECFE29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14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7"/>
            <a:ext cx="529208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1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4102" r="58897" b="88499"/>
          <a:stretch/>
        </p:blipFill>
        <p:spPr bwMode="auto">
          <a:xfrm>
            <a:off x="6804248" y="6165304"/>
            <a:ext cx="1944216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06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/>
          <a:stretch/>
        </p:blipFill>
        <p:spPr bwMode="auto">
          <a:xfrm>
            <a:off x="0" y="6286500"/>
            <a:ext cx="52117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3"/>
          <p:cNvSpPr>
            <a:spLocks noChangeArrowheads="1"/>
          </p:cNvSpPr>
          <p:nvPr userDrawn="1"/>
        </p:nvSpPr>
        <p:spPr bwMode="auto">
          <a:xfrm flipH="1">
            <a:off x="107504" y="182563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0B0F0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r="14131"/>
          <a:stretch/>
        </p:blipFill>
        <p:spPr bwMode="auto">
          <a:xfrm>
            <a:off x="5220294" y="6286500"/>
            <a:ext cx="346469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7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52482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3"/>
          <p:cNvSpPr>
            <a:spLocks noChangeArrowheads="1"/>
          </p:cNvSpPr>
          <p:nvPr userDrawn="1"/>
        </p:nvSpPr>
        <p:spPr bwMode="auto">
          <a:xfrm flipH="1">
            <a:off x="107504" y="182563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0B0F0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15" y="6286500"/>
            <a:ext cx="6699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8F87E722-10F2-4F0B-B530-B972F9FC45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713" r:id="rId9"/>
    <p:sldLayoutId id="2147483715" r:id="rId10"/>
    <p:sldLayoutId id="2147483714" r:id="rId11"/>
    <p:sldLayoutId id="2147483657" r:id="rId12"/>
    <p:sldLayoutId id="2147483658" r:id="rId13"/>
    <p:sldLayoutId id="2147483659" r:id="rId14"/>
    <p:sldLayoutId id="2147483682" r:id="rId15"/>
    <p:sldLayoutId id="2147483684" r:id="rId16"/>
    <p:sldLayoutId id="2147483685" r:id="rId17"/>
    <p:sldLayoutId id="2147483686" r:id="rId18"/>
    <p:sldLayoutId id="2147483687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9577-E29F-47D8-B47C-A521F06C053E}" type="datetimeFigureOut">
              <a:rPr lang="es-PY" smtClean="0"/>
              <a:t>14/11/2016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0F1D-7D9C-4FFB-8C77-32B052330F87}" type="slidenum">
              <a:rPr lang="es-PY" smtClean="0"/>
              <a:t>‹Nº›</a:t>
            </a:fld>
            <a:endParaRPr lang="es-PY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28650" y="6423458"/>
            <a:ext cx="7715250" cy="1588"/>
          </a:xfrm>
          <a:prstGeom prst="line">
            <a:avLst/>
          </a:prstGeom>
          <a:noFill/>
          <a:ln w="507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Y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r="56659" b="88499"/>
          <a:stretch/>
        </p:blipFill>
        <p:spPr bwMode="auto">
          <a:xfrm>
            <a:off x="6172498" y="6013354"/>
            <a:ext cx="2931857" cy="6844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3"/>
          <p:cNvSpPr>
            <a:spLocks noChangeArrowheads="1"/>
          </p:cNvSpPr>
          <p:nvPr/>
        </p:nvSpPr>
        <p:spPr bwMode="auto">
          <a:xfrm>
            <a:off x="395536" y="188640"/>
            <a:ext cx="7742237" cy="390842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8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7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4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76256" y="5043816"/>
            <a:ext cx="274478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s-PY" sz="1200" b="1" dirty="0" smtClean="0">
                <a:solidFill>
                  <a:srgbClr val="000000"/>
                </a:solidFill>
                <a:latin typeface="Trebuchet MS" pitchFamily="32" charset="0"/>
              </a:rPr>
              <a:t>Noviembre, 2016</a:t>
            </a:r>
            <a:endParaRPr lang="es-PY" sz="1200" b="1" dirty="0">
              <a:solidFill>
                <a:srgbClr val="000000"/>
              </a:solidFill>
              <a:latin typeface="Trebuchet MS" pitchFamily="32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13829" y="3483577"/>
            <a:ext cx="751634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r>
              <a:rPr lang="es-PY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cs typeface="Arial" pitchFamily="34" charset="0"/>
              </a:rPr>
              <a:t>“</a:t>
            </a:r>
            <a:r>
              <a:rPr 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rial" pitchFamily="34" charset="0"/>
              </a:rPr>
              <a:t>Encuesta sobre sobre Actividades Remuneradas y No Remuneradas</a:t>
            </a:r>
            <a:r>
              <a:rPr lang="es-PY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cs typeface="Arial" pitchFamily="34" charset="0"/>
              </a:rPr>
              <a:t>”</a:t>
            </a:r>
            <a:endParaRPr lang="es-PY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219388"/>
            <a:ext cx="10543132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676588"/>
            <a:ext cx="10543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76"/>
          <a:stretch/>
        </p:blipFill>
        <p:spPr bwMode="auto">
          <a:xfrm>
            <a:off x="172252" y="4745643"/>
            <a:ext cx="2311820" cy="69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50037"/>
            <a:ext cx="2068855" cy="207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6" y="129313"/>
            <a:ext cx="9016314" cy="11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17973" b="20919"/>
          <a:stretch/>
        </p:blipFill>
        <p:spPr>
          <a:xfrm>
            <a:off x="-108520" y="5445224"/>
            <a:ext cx="9252520" cy="1440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494250"/>
              </p:ext>
            </p:extLst>
          </p:nvPr>
        </p:nvGraphicFramePr>
        <p:xfrm>
          <a:off x="127137" y="1196752"/>
          <a:ext cx="403925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367804"/>
            <a:ext cx="763284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3600" b="1" dirty="0" smtClean="0">
                <a:solidFill>
                  <a:srgbClr val="0A9AAE"/>
                </a:solidFill>
                <a:latin typeface="+mn-lt"/>
              </a:rPr>
              <a:t>Tiempo total de trabajo</a:t>
            </a:r>
            <a:endParaRPr lang="es-ES" sz="3600" b="1" dirty="0">
              <a:solidFill>
                <a:srgbClr val="0A9AAE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21288"/>
            <a:ext cx="3789892" cy="21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4917"/>
              </p:ext>
            </p:extLst>
          </p:nvPr>
        </p:nvGraphicFramePr>
        <p:xfrm>
          <a:off x="3826943" y="1196752"/>
          <a:ext cx="5004048" cy="473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4662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6251" y="332216"/>
            <a:ext cx="763284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3600" b="1" dirty="0" smtClean="0">
                <a:solidFill>
                  <a:srgbClr val="0A9AAE"/>
                </a:solidFill>
                <a:latin typeface="+mn-lt"/>
              </a:rPr>
              <a:t>Trabajo remunerado</a:t>
            </a:r>
            <a:endParaRPr lang="es-ES" sz="3600" b="1" dirty="0">
              <a:solidFill>
                <a:srgbClr val="0A9AAE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68" y="5967282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561732"/>
              </p:ext>
            </p:extLst>
          </p:nvPr>
        </p:nvGraphicFramePr>
        <p:xfrm>
          <a:off x="0" y="1412776"/>
          <a:ext cx="3995936" cy="434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414636"/>
              </p:ext>
            </p:extLst>
          </p:nvPr>
        </p:nvGraphicFramePr>
        <p:xfrm>
          <a:off x="3635896" y="1419988"/>
          <a:ext cx="611997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67241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583" y="343180"/>
            <a:ext cx="763284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3600" b="1" dirty="0" smtClean="0">
                <a:solidFill>
                  <a:srgbClr val="0A9AAE"/>
                </a:solidFill>
                <a:latin typeface="+mn-lt"/>
              </a:rPr>
              <a:t>Trabajo no remunerado</a:t>
            </a:r>
            <a:endParaRPr lang="es-ES" sz="36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14310" y="2224023"/>
            <a:ext cx="2201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600" b="1" dirty="0" smtClean="0">
                <a:solidFill>
                  <a:schemeClr val="tx1"/>
                </a:solidFill>
                <a:latin typeface="+mn-lt"/>
              </a:rPr>
              <a:t>Actividades agropecuarias para autoconsumo</a:t>
            </a:r>
          </a:p>
          <a:p>
            <a:pPr algn="ctr"/>
            <a:endParaRPr lang="es-PY" sz="16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PY" sz="1600" b="1" dirty="0" smtClean="0">
                <a:solidFill>
                  <a:schemeClr val="tx1"/>
                </a:solidFill>
                <a:latin typeface="+mn-lt"/>
              </a:rPr>
              <a:t>Actividades para otros hogares </a:t>
            </a:r>
            <a:r>
              <a:rPr lang="es-PY" sz="1600" b="1" dirty="0">
                <a:solidFill>
                  <a:schemeClr val="tx1"/>
                </a:solidFill>
                <a:latin typeface="+mn-lt"/>
              </a:rPr>
              <a:t>y la comunidad </a:t>
            </a:r>
            <a:endParaRPr lang="es-PY" sz="16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endParaRPr lang="es-PY" sz="16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endParaRPr lang="es-PY" sz="16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PY" sz="1600" b="1" dirty="0" smtClean="0">
                <a:solidFill>
                  <a:schemeClr val="tx1"/>
                </a:solidFill>
                <a:latin typeface="+mn-lt"/>
              </a:rPr>
              <a:t>Actividades Domésticas </a:t>
            </a:r>
          </a:p>
          <a:p>
            <a:pPr algn="ctr"/>
            <a:endParaRPr lang="es-PY" sz="16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PY" sz="1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PY" sz="1600" b="1" dirty="0" smtClean="0">
                <a:solidFill>
                  <a:schemeClr val="tx1"/>
                </a:solidFill>
                <a:latin typeface="+mn-lt"/>
              </a:rPr>
            </a:br>
            <a:r>
              <a:rPr lang="es-PY" sz="1600" b="1" dirty="0" smtClean="0">
                <a:solidFill>
                  <a:schemeClr val="tx1"/>
                </a:solidFill>
                <a:latin typeface="+mn-lt"/>
              </a:rPr>
              <a:t>Cuidado  y apoyo a </a:t>
            </a:r>
            <a:r>
              <a:rPr lang="es-PY" sz="1600" b="1" dirty="0">
                <a:solidFill>
                  <a:schemeClr val="tx1"/>
                </a:solidFill>
                <a:latin typeface="+mn-lt"/>
              </a:rPr>
              <a:t>miembros del hogar </a:t>
            </a:r>
          </a:p>
        </p:txBody>
      </p:sp>
      <p:graphicFrame>
        <p:nvGraphicFramePr>
          <p:cNvPr id="1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75690"/>
              </p:ext>
            </p:extLst>
          </p:nvPr>
        </p:nvGraphicFramePr>
        <p:xfrm>
          <a:off x="107504" y="1268759"/>
          <a:ext cx="3858712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00819"/>
              </p:ext>
            </p:extLst>
          </p:nvPr>
        </p:nvGraphicFramePr>
        <p:xfrm>
          <a:off x="5989706" y="1191698"/>
          <a:ext cx="2952328" cy="468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42" y="6003864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93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56059" y="844155"/>
            <a:ext cx="7737475" cy="452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r>
              <a:rPr lang="es-CL" sz="4400" b="1" dirty="0" smtClean="0">
                <a:solidFill>
                  <a:srgbClr val="0A9AAE"/>
                </a:solidFill>
                <a:latin typeface="Agency FB" pitchFamily="34" charset="0"/>
                <a:cs typeface="Arial" pitchFamily="34" charset="0"/>
              </a:rPr>
              <a:t>Trabajo no remunerado</a:t>
            </a:r>
            <a:endParaRPr lang="es-PY" sz="4400" b="1" dirty="0" smtClean="0">
              <a:solidFill>
                <a:srgbClr val="0A9A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b="1" dirty="0">
                <a:latin typeface="Agency FB" pitchFamily="34" charset="0"/>
                <a:cs typeface="Arial" pitchFamily="34" charset="0"/>
              </a:rPr>
              <a:t>Actividades agropecuarias </a:t>
            </a:r>
            <a:r>
              <a:rPr lang="es-PY" sz="2800" b="1" dirty="0" smtClean="0">
                <a:latin typeface="Agency FB" pitchFamily="34" charset="0"/>
                <a:cs typeface="Arial" pitchFamily="34" charset="0"/>
              </a:rPr>
              <a:t>para autoconsumo</a:t>
            </a: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para otros hogares y la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comunidad</a:t>
            </a: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domésticas</a:t>
            </a: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Cuidado y apoyo a miembros del hogar</a:t>
            </a:r>
          </a:p>
          <a:p>
            <a:pPr>
              <a:spcBef>
                <a:spcPts val="2500"/>
              </a:spcBef>
              <a:buClrTx/>
              <a:defRPr/>
            </a:pPr>
            <a:endParaRPr lang="es-PY" sz="2800" dirty="0" smtClean="0">
              <a:latin typeface="Agency FB" pitchFamily="34" charset="0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219388"/>
            <a:ext cx="10543132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676588"/>
            <a:ext cx="10543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flipH="1">
            <a:off x="107504" y="470595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A9AAE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6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416569"/>
            <a:ext cx="822979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Actividades agropecuarias para autoconsumo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373094"/>
              </p:ext>
            </p:extLst>
          </p:nvPr>
        </p:nvGraphicFramePr>
        <p:xfrm>
          <a:off x="3994570" y="1196753"/>
          <a:ext cx="4850980" cy="486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382479"/>
              </p:ext>
            </p:extLst>
          </p:nvPr>
        </p:nvGraphicFramePr>
        <p:xfrm>
          <a:off x="-121675" y="1196752"/>
          <a:ext cx="434692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8652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786956"/>
              </p:ext>
            </p:extLst>
          </p:nvPr>
        </p:nvGraphicFramePr>
        <p:xfrm>
          <a:off x="271153" y="1196752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77230" y="408651"/>
            <a:ext cx="828479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Actividades agropecuarias para autoconsumo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36" y="5895274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0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3568" y="844535"/>
            <a:ext cx="7737475" cy="471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r>
              <a:rPr lang="es-CL" sz="4400" b="1" dirty="0" smtClean="0">
                <a:solidFill>
                  <a:srgbClr val="0A9AAE"/>
                </a:solidFill>
                <a:latin typeface="Agency FB" pitchFamily="34" charset="0"/>
                <a:cs typeface="Arial" pitchFamily="34" charset="0"/>
              </a:rPr>
              <a:t>Trabajo no remunerado</a:t>
            </a:r>
            <a:endParaRPr lang="es-PY" sz="4400" b="1" dirty="0" smtClean="0">
              <a:solidFill>
                <a:srgbClr val="0A9A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agropecuarias para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autoconsumo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b="1" dirty="0">
                <a:latin typeface="Agency FB" pitchFamily="34" charset="0"/>
                <a:cs typeface="Arial" pitchFamily="34" charset="0"/>
              </a:rPr>
              <a:t>Actividades para otros hogares y la </a:t>
            </a:r>
            <a:r>
              <a:rPr lang="es-PY" sz="2800" b="1" dirty="0" smtClean="0">
                <a:latin typeface="Agency FB" pitchFamily="34" charset="0"/>
                <a:cs typeface="Arial" pitchFamily="34" charset="0"/>
              </a:rPr>
              <a:t>comunidad</a:t>
            </a:r>
            <a:endParaRPr lang="es-PY" sz="2800" b="1" dirty="0"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domésticas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Cuidado y apoyo a miembros del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hogar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endParaRPr lang="es-PY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219388"/>
            <a:ext cx="10543132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676588"/>
            <a:ext cx="10543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flipH="1">
            <a:off x="107504" y="470595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A9AAE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4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390971"/>
            <a:ext cx="859403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Actividades para otros hogares y la comunidad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graphicFrame>
        <p:nvGraphicFramePr>
          <p:cNvPr id="1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839050"/>
              </p:ext>
            </p:extLst>
          </p:nvPr>
        </p:nvGraphicFramePr>
        <p:xfrm>
          <a:off x="3275856" y="1340768"/>
          <a:ext cx="5400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35031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682496"/>
              </p:ext>
            </p:extLst>
          </p:nvPr>
        </p:nvGraphicFramePr>
        <p:xfrm>
          <a:off x="0" y="1556792"/>
          <a:ext cx="3347864" cy="490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901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384480"/>
            <a:ext cx="8470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Actividades para otros hogares y la comunidad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graphicFrame>
        <p:nvGraphicFramePr>
          <p:cNvPr id="1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261463"/>
              </p:ext>
            </p:extLst>
          </p:nvPr>
        </p:nvGraphicFramePr>
        <p:xfrm>
          <a:off x="179512" y="1412776"/>
          <a:ext cx="866603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91" y="5994285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91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34086" y="1268760"/>
            <a:ext cx="7737475" cy="37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r>
              <a:rPr lang="es-CL" sz="4400" b="1" dirty="0" smtClean="0">
                <a:solidFill>
                  <a:srgbClr val="0A9AAE"/>
                </a:solidFill>
                <a:latin typeface="Agency FB" pitchFamily="34" charset="0"/>
                <a:cs typeface="Arial" pitchFamily="34" charset="0"/>
              </a:rPr>
              <a:t>Trabajo no remunerado</a:t>
            </a:r>
            <a:endParaRPr lang="es-PY" sz="4400" b="1" dirty="0" smtClean="0">
              <a:solidFill>
                <a:srgbClr val="0A9A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agropecuarias para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autoconsumo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para otros hogares y la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comunidad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b="1" dirty="0">
                <a:latin typeface="Agency FB" pitchFamily="34" charset="0"/>
                <a:cs typeface="Arial" pitchFamily="34" charset="0"/>
              </a:rPr>
              <a:t>Actividades </a:t>
            </a:r>
            <a:r>
              <a:rPr lang="es-PY" sz="2800" b="1" dirty="0" smtClean="0">
                <a:latin typeface="Agency FB" pitchFamily="34" charset="0"/>
                <a:cs typeface="Arial" pitchFamily="34" charset="0"/>
              </a:rPr>
              <a:t>domésticas</a:t>
            </a:r>
            <a:endParaRPr lang="es-PY" sz="2800" b="1" dirty="0"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Cuidado y apoyo a miembros del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hogar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219388"/>
            <a:ext cx="10543132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676588"/>
            <a:ext cx="10543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flipH="1">
            <a:off x="107504" y="470595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A9AAE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67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6251" y="260648"/>
            <a:ext cx="682013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4000" b="1" dirty="0" smtClean="0">
                <a:solidFill>
                  <a:srgbClr val="0A9AAE"/>
                </a:solidFill>
                <a:latin typeface="+mn-lt"/>
              </a:rPr>
              <a:t>Presentación</a:t>
            </a:r>
            <a:endParaRPr lang="es-ES" sz="40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51520" y="1280949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 smtClean="0">
                <a:solidFill>
                  <a:schemeClr val="tx1"/>
                </a:solidFill>
                <a:latin typeface="+mn-lt"/>
              </a:rPr>
              <a:t>	La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Dirección General de Estadística, Encuestas y Censos (DGEEC) de la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Secretaría Técnica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de Planificación del Desarrollo Económico y Social de la Presidencia de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la República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, presenta los </a:t>
            </a:r>
            <a:r>
              <a:rPr lang="es-PY" b="1" i="1" dirty="0">
                <a:solidFill>
                  <a:schemeClr val="tx1"/>
                </a:solidFill>
                <a:latin typeface="+mn-lt"/>
              </a:rPr>
              <a:t>“Principales </a:t>
            </a:r>
            <a:r>
              <a:rPr lang="es-PY" b="1" i="1" dirty="0" smtClean="0">
                <a:solidFill>
                  <a:schemeClr val="tx1"/>
                </a:solidFill>
                <a:latin typeface="+mn-lt"/>
              </a:rPr>
              <a:t>Resultados </a:t>
            </a:r>
            <a:r>
              <a:rPr lang="es-PY" b="1" i="1" dirty="0">
                <a:solidFill>
                  <a:schemeClr val="tx1"/>
                </a:solidFill>
                <a:latin typeface="+mn-lt"/>
              </a:rPr>
              <a:t>de la </a:t>
            </a:r>
            <a:r>
              <a:rPr lang="es-PY" b="1" i="1" dirty="0" smtClean="0">
                <a:solidFill>
                  <a:schemeClr val="tx1"/>
                </a:solidFill>
                <a:latin typeface="+mn-lt"/>
              </a:rPr>
              <a:t>Primera Encuesta sobre Uso del Tiempo, EUT 2016 (Encuesta sobre Actividades Remuneradas y No Remuneradas)</a:t>
            </a:r>
            <a:r>
              <a:rPr lang="es-PY" i="1" dirty="0" smtClean="0">
                <a:solidFill>
                  <a:schemeClr val="tx1"/>
                </a:solidFill>
                <a:latin typeface="+mn-lt"/>
              </a:rPr>
              <a:t>”.</a:t>
            </a:r>
          </a:p>
          <a:p>
            <a:pPr algn="just"/>
            <a:endParaRPr lang="es-PY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PY" dirty="0" smtClean="0">
                <a:solidFill>
                  <a:schemeClr val="tx1"/>
                </a:solidFill>
                <a:latin typeface="+mn-lt"/>
              </a:rPr>
              <a:t>	Se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realizó en el marco del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Convenio de Cooperación Interinstitucional entre el Ministerio de Hacienda y la DGEEC y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fue financiada por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la Cooperación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Técnica No Reembolsable del Banco Interamericano de Desarrollo (BID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) ATN/OC-11770-PR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“Programa de apoyo a la gestión del Ministerio de Hacienda en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materia de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política social y de empleo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”. </a:t>
            </a:r>
          </a:p>
          <a:p>
            <a:pPr algn="just"/>
            <a:endParaRPr lang="es-PY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PY" dirty="0" smtClean="0">
                <a:solidFill>
                  <a:schemeClr val="tx1"/>
                </a:solidFill>
                <a:latin typeface="+mn-lt"/>
              </a:rPr>
              <a:t>	En la etapa preparatoria  han participado otras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instituciones públicas como el </a:t>
            </a:r>
            <a:r>
              <a:rPr lang="es-PY" b="1" dirty="0">
                <a:solidFill>
                  <a:srgbClr val="0070C0"/>
                </a:solidFill>
                <a:latin typeface="+mn-lt"/>
              </a:rPr>
              <a:t>Ministerio </a:t>
            </a:r>
            <a:r>
              <a:rPr lang="es-PY" b="1" dirty="0" smtClean="0">
                <a:solidFill>
                  <a:srgbClr val="0070C0"/>
                </a:solidFill>
                <a:latin typeface="+mn-lt"/>
              </a:rPr>
              <a:t>de la Mujer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y la </a:t>
            </a:r>
            <a:r>
              <a:rPr lang="es-PY" b="1" dirty="0">
                <a:solidFill>
                  <a:srgbClr val="0070C0"/>
                </a:solidFill>
                <a:latin typeface="+mn-lt"/>
              </a:rPr>
              <a:t>Unidad Técnica del Gabinete </a:t>
            </a:r>
            <a:r>
              <a:rPr lang="es-PY" b="1" dirty="0" smtClean="0">
                <a:solidFill>
                  <a:srgbClr val="0070C0"/>
                </a:solidFill>
                <a:latin typeface="+mn-lt"/>
              </a:rPr>
              <a:t>Social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y se contó con la cooperación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y asistencia técnica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de organismos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internacionales como ONU Mujeres, la División de Asuntos de Género de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la CEPAL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, el INE, INMUJERES y AUCI de Uruguay, el INEGI, INMUJERES y AMEXID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de México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089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74650" y="455327"/>
            <a:ext cx="70056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Actividades domésticas para el propio hogar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86677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30288"/>
            <a:ext cx="87725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6251" y="378813"/>
            <a:ext cx="70056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Actividades </a:t>
            </a:r>
            <a:r>
              <a:rPr lang="es-PY" sz="2800" b="1" dirty="0">
                <a:solidFill>
                  <a:srgbClr val="0A9AAE"/>
                </a:solidFill>
                <a:latin typeface="+mn-lt"/>
              </a:rPr>
              <a:t>domésticas para el propio hogar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5994285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93788"/>
            <a:ext cx="874236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9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167240"/>
              </p:ext>
            </p:extLst>
          </p:nvPr>
        </p:nvGraphicFramePr>
        <p:xfrm>
          <a:off x="266139" y="764704"/>
          <a:ext cx="8611721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74650" y="260648"/>
            <a:ext cx="70056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>
                <a:solidFill>
                  <a:srgbClr val="0A9AAE"/>
                </a:solidFill>
                <a:latin typeface="+mn-lt"/>
              </a:rPr>
              <a:t>Actividades domésticas para el propio hogar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76251" y="786049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415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56059" y="1196752"/>
            <a:ext cx="7737475" cy="37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r>
              <a:rPr lang="es-CL" sz="4400" b="1" dirty="0" smtClean="0">
                <a:solidFill>
                  <a:srgbClr val="0A9AAE"/>
                </a:solidFill>
                <a:latin typeface="Agency FB" pitchFamily="34" charset="0"/>
                <a:cs typeface="Arial" pitchFamily="34" charset="0"/>
              </a:rPr>
              <a:t>Trabajo no remunerado</a:t>
            </a:r>
            <a:endParaRPr lang="es-PY" sz="4400" b="1" dirty="0" smtClean="0">
              <a:solidFill>
                <a:srgbClr val="0A9A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agropecuarias para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autoconsumo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para otros hogares y la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comunidad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Actividades </a:t>
            </a:r>
            <a:r>
              <a:rPr lang="es-PY" sz="280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cs typeface="Arial" pitchFamily="34" charset="0"/>
              </a:rPr>
              <a:t>domésticas</a:t>
            </a:r>
            <a:endParaRPr lang="es-PY" sz="2800" dirty="0">
              <a:solidFill>
                <a:schemeClr val="bg1">
                  <a:lumMod val="5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marL="457200" indent="-457200">
              <a:spcBef>
                <a:spcPts val="2500"/>
              </a:spcBef>
              <a:buClrTx/>
              <a:buFont typeface="Arial" charset="0"/>
              <a:buChar char="•"/>
              <a:defRPr/>
            </a:pPr>
            <a:r>
              <a:rPr lang="es-PY" sz="28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Cuidado y apoyo </a:t>
            </a:r>
            <a:r>
              <a:rPr lang="es-PY" sz="2800" b="1" dirty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a miembros del </a:t>
            </a:r>
            <a:r>
              <a:rPr lang="es-PY" sz="28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hogar</a:t>
            </a:r>
            <a:endParaRPr lang="es-PY" sz="2800" b="1" dirty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219388"/>
            <a:ext cx="10543132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676588"/>
            <a:ext cx="10543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flipH="1">
            <a:off x="107504" y="542603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A9AAE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99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6251" y="367767"/>
            <a:ext cx="763284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CUIDADO Y APOYO A MIEMBROS DEL HOGAR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graphicFrame>
        <p:nvGraphicFramePr>
          <p:cNvPr id="2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010686"/>
              </p:ext>
            </p:extLst>
          </p:nvPr>
        </p:nvGraphicFramePr>
        <p:xfrm>
          <a:off x="4166394" y="1183251"/>
          <a:ext cx="4834731" cy="527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233783"/>
              </p:ext>
            </p:extLst>
          </p:nvPr>
        </p:nvGraphicFramePr>
        <p:xfrm>
          <a:off x="-413444" y="1183251"/>
          <a:ext cx="4706119" cy="500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2" y="5994285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75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90" y="6067144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76251" y="367767"/>
            <a:ext cx="763284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Cuidado y apoyo a miembros del hogar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30052"/>
              </p:ext>
            </p:extLst>
          </p:nvPr>
        </p:nvGraphicFramePr>
        <p:xfrm>
          <a:off x="179512" y="1196753"/>
          <a:ext cx="8651969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24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06326" y="222828"/>
            <a:ext cx="828092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400" b="1" dirty="0" smtClean="0">
                <a:solidFill>
                  <a:srgbClr val="0A9AAE"/>
                </a:solidFill>
                <a:latin typeface="+mn-lt"/>
              </a:rPr>
              <a:t>Cuidado y apoyo a miembros del hogar con dificultad y dependencia permanente</a:t>
            </a:r>
            <a:endParaRPr lang="es-ES" sz="2400" b="1" dirty="0">
              <a:solidFill>
                <a:srgbClr val="0A9AAE"/>
              </a:solidFill>
              <a:latin typeface="+mn-lt"/>
            </a:endParaRPr>
          </a:p>
        </p:txBody>
      </p:sp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813861"/>
              </p:ext>
            </p:extLst>
          </p:nvPr>
        </p:nvGraphicFramePr>
        <p:xfrm>
          <a:off x="3203848" y="1340768"/>
          <a:ext cx="57606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02" y="6040162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05770"/>
              </p:ext>
            </p:extLst>
          </p:nvPr>
        </p:nvGraphicFramePr>
        <p:xfrm>
          <a:off x="-396552" y="1478596"/>
          <a:ext cx="3539901" cy="479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5780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484846"/>
              </p:ext>
            </p:extLst>
          </p:nvPr>
        </p:nvGraphicFramePr>
        <p:xfrm>
          <a:off x="-33391" y="958081"/>
          <a:ext cx="9115425" cy="516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76250" y="182563"/>
            <a:ext cx="812819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400" b="1" dirty="0" smtClean="0">
                <a:solidFill>
                  <a:srgbClr val="0A9AAE"/>
                </a:solidFill>
                <a:latin typeface="+mn-lt"/>
              </a:rPr>
              <a:t>Cuidado y apoyo a miembros del hogar con dificultad y dependencia permanente</a:t>
            </a:r>
            <a:endParaRPr lang="es-ES" sz="24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07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46146" y="404664"/>
            <a:ext cx="815830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Cuidado y apoyo a niño/a de 0 a 5 años de edad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graphicFrame>
        <p:nvGraphicFramePr>
          <p:cNvPr id="2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48202"/>
              </p:ext>
            </p:extLst>
          </p:nvPr>
        </p:nvGraphicFramePr>
        <p:xfrm>
          <a:off x="3788984" y="981074"/>
          <a:ext cx="5056566" cy="540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76251" y="1002073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417665"/>
              </p:ext>
            </p:extLst>
          </p:nvPr>
        </p:nvGraphicFramePr>
        <p:xfrm>
          <a:off x="-33266" y="1077737"/>
          <a:ext cx="415506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1978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510390"/>
              </p:ext>
            </p:extLst>
          </p:nvPr>
        </p:nvGraphicFramePr>
        <p:xfrm>
          <a:off x="107504" y="1196753"/>
          <a:ext cx="8928992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46146" y="383319"/>
            <a:ext cx="815830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800" b="1" dirty="0" smtClean="0">
                <a:solidFill>
                  <a:srgbClr val="0A9AAE"/>
                </a:solidFill>
                <a:latin typeface="+mn-lt"/>
              </a:rPr>
              <a:t>Cuidado y apoyo a niño/a de 0 a 5 años de edad</a:t>
            </a:r>
            <a:endParaRPr lang="es-ES" sz="28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85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39552" y="260648"/>
            <a:ext cx="645048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4000" b="1" dirty="0">
                <a:solidFill>
                  <a:srgbClr val="0A9AAE"/>
                </a:solidFill>
                <a:latin typeface="+mn-lt"/>
              </a:rPr>
              <a:t>Aspectos metodológicos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93677"/>
              </p:ext>
            </p:extLst>
          </p:nvPr>
        </p:nvGraphicFramePr>
        <p:xfrm>
          <a:off x="476251" y="1412776"/>
          <a:ext cx="8200206" cy="444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0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9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287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Objetivo: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Generar información que permita conocer la distribución del tiempo de hombres y mujeres en actividades remuneradas, no remuneradas y personales. 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Ámbito </a:t>
                      </a:r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geográfico: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Todo el territorio nacional, excluyendo a los departamentos de Alto Paraguay y Boquerón, cuyas poblaciones representan menos del </a:t>
                      </a:r>
                      <a:r>
                        <a:rPr lang="es-PY" sz="18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2% </a:t>
                      </a:r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de la población total del país.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Ámbito </a:t>
                      </a:r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poblacional: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Personas de 14 años y más de edad que residen habitualmente en viviendas particulares.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Periodo de </a:t>
                      </a:r>
                      <a:endParaRPr lang="es-PY" sz="1800" b="1" u="none" strike="noStrike" dirty="0" smtClean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levantamiento de </a:t>
                      </a:r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los </a:t>
                      </a:r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datos: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9 de Mayo al 12 de agosto de 2016.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Método de </a:t>
                      </a:r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entrevista: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Entrevista directa.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723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Periodo de </a:t>
                      </a:r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referencia: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La semana pasada, </a:t>
                      </a:r>
                      <a:r>
                        <a:rPr lang="es-PY" sz="18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diferenciándose, </a:t>
                      </a:r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de lunes a viernes y sábado a domingo.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622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450100"/>
            <a:ext cx="8161982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600" b="1" dirty="0" smtClean="0">
                <a:solidFill>
                  <a:srgbClr val="0A9AAE"/>
                </a:solidFill>
                <a:latin typeface="+mn-lt"/>
              </a:rPr>
              <a:t>Cuidado y apoyo a personas de 6 a 14 años de edad</a:t>
            </a:r>
            <a:endParaRPr lang="es-ES" sz="26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971799"/>
              </p:ext>
            </p:extLst>
          </p:nvPr>
        </p:nvGraphicFramePr>
        <p:xfrm>
          <a:off x="-540568" y="1313750"/>
          <a:ext cx="4706963" cy="490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76237"/>
              </p:ext>
            </p:extLst>
          </p:nvPr>
        </p:nvGraphicFramePr>
        <p:xfrm>
          <a:off x="3995937" y="1196752"/>
          <a:ext cx="5148064" cy="515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07675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829296"/>
              </p:ext>
            </p:extLst>
          </p:nvPr>
        </p:nvGraphicFramePr>
        <p:xfrm>
          <a:off x="-43728" y="847725"/>
          <a:ext cx="9231457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51520" y="175376"/>
            <a:ext cx="8233990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600" b="1" dirty="0" smtClean="0">
                <a:solidFill>
                  <a:srgbClr val="0A9AAE"/>
                </a:solidFill>
                <a:latin typeface="+mn-lt"/>
              </a:rPr>
              <a:t>Cuidado y apoyo a personas de 6 a 14 años de edad</a:t>
            </a:r>
            <a:endParaRPr lang="es-ES" sz="26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55229" y="692696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008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438709"/>
            <a:ext cx="8470900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600" b="1" dirty="0" smtClean="0">
                <a:solidFill>
                  <a:srgbClr val="0A9AAE"/>
                </a:solidFill>
                <a:latin typeface="+mn-lt"/>
              </a:rPr>
              <a:t>Cuidado y apoyo a personas de 15 a 59 años de edad</a:t>
            </a:r>
            <a:endParaRPr lang="es-ES" sz="2600" b="1" dirty="0">
              <a:solidFill>
                <a:srgbClr val="0A9AAE"/>
              </a:solidFill>
              <a:latin typeface="+mn-lt"/>
            </a:endParaRPr>
          </a:p>
        </p:txBody>
      </p:sp>
      <p:graphicFrame>
        <p:nvGraphicFramePr>
          <p:cNvPr id="1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60968"/>
              </p:ext>
            </p:extLst>
          </p:nvPr>
        </p:nvGraphicFramePr>
        <p:xfrm>
          <a:off x="107504" y="1340768"/>
          <a:ext cx="316835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7668"/>
              </p:ext>
            </p:extLst>
          </p:nvPr>
        </p:nvGraphicFramePr>
        <p:xfrm>
          <a:off x="3275854" y="1340768"/>
          <a:ext cx="5569695" cy="487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7277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74650" y="438709"/>
            <a:ext cx="8470900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600" b="1" dirty="0" smtClean="0">
                <a:solidFill>
                  <a:srgbClr val="0A9AAE"/>
                </a:solidFill>
                <a:latin typeface="+mn-lt"/>
              </a:rPr>
              <a:t>Cuidado y apoyo a personas de 15 a 59 años de edad</a:t>
            </a:r>
            <a:endParaRPr lang="es-ES" sz="26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130372"/>
              </p:ext>
            </p:extLst>
          </p:nvPr>
        </p:nvGraphicFramePr>
        <p:xfrm>
          <a:off x="374650" y="1227416"/>
          <a:ext cx="8347769" cy="454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6699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455327"/>
            <a:ext cx="8661846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600" b="1" dirty="0" smtClean="0">
                <a:solidFill>
                  <a:srgbClr val="0A9AAE"/>
                </a:solidFill>
                <a:latin typeface="+mn-lt"/>
              </a:rPr>
              <a:t>CUIDADO Y APOYO A PERSONAS DE 60 AÑOS Y MÁS DE EDAD</a:t>
            </a:r>
            <a:endParaRPr lang="es-ES" sz="2600" b="1" dirty="0">
              <a:solidFill>
                <a:srgbClr val="0A9AAE"/>
              </a:solidFill>
              <a:latin typeface="+mn-lt"/>
            </a:endParaRPr>
          </a:p>
        </p:txBody>
      </p:sp>
      <p:graphicFrame>
        <p:nvGraphicFramePr>
          <p:cNvPr id="1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279942"/>
              </p:ext>
            </p:extLst>
          </p:nvPr>
        </p:nvGraphicFramePr>
        <p:xfrm>
          <a:off x="23540" y="1268761"/>
          <a:ext cx="3761681" cy="47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535136"/>
              </p:ext>
            </p:extLst>
          </p:nvPr>
        </p:nvGraphicFramePr>
        <p:xfrm>
          <a:off x="3349848" y="1257989"/>
          <a:ext cx="5652120" cy="497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9410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373974"/>
              </p:ext>
            </p:extLst>
          </p:nvPr>
        </p:nvGraphicFramePr>
        <p:xfrm>
          <a:off x="251520" y="1113745"/>
          <a:ext cx="8640959" cy="461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74650" y="332656"/>
            <a:ext cx="8661846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600" b="1" dirty="0" smtClean="0">
                <a:solidFill>
                  <a:srgbClr val="0A9AAE"/>
                </a:solidFill>
                <a:latin typeface="+mn-lt"/>
              </a:rPr>
              <a:t>Cuidado y apoyo a personas de 60 años y más de edad</a:t>
            </a:r>
            <a:endParaRPr lang="es-ES" sz="26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76251" y="858057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266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56059" y="844155"/>
            <a:ext cx="7737475" cy="351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endParaRPr lang="es-PY" sz="4400" b="1" dirty="0" smtClean="0">
              <a:solidFill>
                <a:srgbClr val="0A9AAE"/>
              </a:solidFill>
              <a:latin typeface="Agency FB" pitchFamily="34" charset="0"/>
              <a:cs typeface="Arial" pitchFamily="34" charset="0"/>
            </a:endParaRPr>
          </a:p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endParaRPr lang="es-PY" sz="4400" b="1" dirty="0">
              <a:solidFill>
                <a:srgbClr val="0A9AAE"/>
              </a:solidFill>
              <a:latin typeface="Agency FB" pitchFamily="34" charset="0"/>
              <a:cs typeface="Arial" pitchFamily="34" charset="0"/>
            </a:endParaRPr>
          </a:p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r>
              <a:rPr lang="es-PY" sz="4400" b="1" dirty="0" smtClean="0">
                <a:solidFill>
                  <a:srgbClr val="0A9AAE"/>
                </a:solidFill>
                <a:latin typeface="Agency FB" pitchFamily="34" charset="0"/>
                <a:cs typeface="Arial" pitchFamily="34" charset="0"/>
              </a:rPr>
              <a:t>Actividades Personales</a:t>
            </a:r>
            <a:endParaRPr lang="es-PY" sz="4400" b="1" dirty="0" smtClean="0">
              <a:solidFill>
                <a:srgbClr val="0A9A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ency FB" pitchFamily="34" charset="0"/>
              <a:cs typeface="Arial" pitchFamily="34" charset="0"/>
            </a:endParaRPr>
          </a:p>
          <a:p>
            <a:pPr>
              <a:spcBef>
                <a:spcPts val="2500"/>
              </a:spcBef>
              <a:buClrTx/>
              <a:defRPr/>
            </a:pPr>
            <a:endParaRPr lang="es-PY" sz="2800" dirty="0" smtClean="0">
              <a:latin typeface="Agency FB" pitchFamily="34" charset="0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219388"/>
            <a:ext cx="10543132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676588"/>
            <a:ext cx="10543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flipH="1">
            <a:off x="107504" y="470595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A9AAE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89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455327"/>
            <a:ext cx="8661846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600" b="1" dirty="0" smtClean="0">
                <a:solidFill>
                  <a:srgbClr val="0A9AAE"/>
                </a:solidFill>
                <a:latin typeface="+mn-lt"/>
              </a:rPr>
              <a:t>ACTIVIDADES PERSONALES</a:t>
            </a:r>
            <a:endParaRPr lang="es-ES" sz="26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116141"/>
              </p:ext>
            </p:extLst>
          </p:nvPr>
        </p:nvGraphicFramePr>
        <p:xfrm>
          <a:off x="-1" y="1340767"/>
          <a:ext cx="8845551" cy="457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6083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650" y="455327"/>
            <a:ext cx="8661846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PY" sz="2600" b="1" dirty="0" smtClean="0">
                <a:solidFill>
                  <a:srgbClr val="0A9AAE"/>
                </a:solidFill>
                <a:latin typeface="+mn-lt"/>
              </a:rPr>
              <a:t>ACTIVIDADES PERSONALES</a:t>
            </a:r>
            <a:endParaRPr lang="es-ES" sz="26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58" y="6021288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31" y="1134379"/>
            <a:ext cx="9165084" cy="47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98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219388"/>
            <a:ext cx="10543132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676588"/>
            <a:ext cx="10543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3568" y="2867800"/>
            <a:ext cx="756084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</a:pPr>
            <a:r>
              <a:rPr lang="es-ES" sz="6000" b="1" i="1" dirty="0" smtClean="0">
                <a:solidFill>
                  <a:srgbClr val="0A9AAE"/>
                </a:solidFill>
                <a:latin typeface="Garamond" pitchFamily="16" charset="0"/>
              </a:rPr>
              <a:t>Muchas gracias</a:t>
            </a:r>
            <a:r>
              <a:rPr lang="es-ES" sz="6000" b="1" i="1" dirty="0" smtClean="0">
                <a:solidFill>
                  <a:srgbClr val="0A9AAE"/>
                </a:solidFill>
                <a:latin typeface="Garamond" pitchFamily="16" charset="0"/>
              </a:rPr>
              <a:t>!!</a:t>
            </a:r>
          </a:p>
          <a:p>
            <a:pPr algn="ctr">
              <a:buClrTx/>
            </a:pPr>
            <a:r>
              <a:rPr lang="es-ES" sz="6000" dirty="0" smtClean="0">
                <a:solidFill>
                  <a:srgbClr val="0A9AAE"/>
                </a:solidFill>
                <a:latin typeface="Arial" pitchFamily="34" charset="0"/>
                <a:cs typeface="Arial" pitchFamily="34" charset="0"/>
              </a:rPr>
              <a:t>www.dgeec.gov.py</a:t>
            </a:r>
          </a:p>
          <a:p>
            <a:pPr algn="ctr">
              <a:buClrTx/>
            </a:pPr>
            <a:endParaRPr lang="es-ES" sz="6000" b="1" i="1" dirty="0">
              <a:solidFill>
                <a:srgbClr val="0A9AAE"/>
              </a:solidFill>
              <a:latin typeface="Garamond" pitchFamily="16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76"/>
          <a:stretch/>
        </p:blipFill>
        <p:spPr bwMode="auto">
          <a:xfrm>
            <a:off x="5844580" y="5491216"/>
            <a:ext cx="2703481" cy="81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3" y="97003"/>
            <a:ext cx="8296541" cy="106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6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2077"/>
              </p:ext>
            </p:extLst>
          </p:nvPr>
        </p:nvGraphicFramePr>
        <p:xfrm>
          <a:off x="476250" y="1124744"/>
          <a:ext cx="8128197" cy="5021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8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112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Dominios de </a:t>
                      </a:r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estimación: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Nivel nacional y desagregada por área urbana-rural.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1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1" u="none" strike="noStrike" kern="1200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Tipos </a:t>
                      </a:r>
                      <a:r>
                        <a:rPr lang="es-PY" sz="1800" b="1" u="none" strike="noStrike" kern="1200" dirty="0">
                          <a:solidFill>
                            <a:srgbClr val="0A9AA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de </a:t>
                      </a:r>
                      <a:r>
                        <a:rPr lang="es-PY" sz="1800" b="1" u="none" strike="noStrike" kern="1200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muestreo:</a:t>
                      </a:r>
                      <a:endParaRPr lang="es-PY" sz="1800" b="1" u="none" strike="noStrike" kern="1200" dirty="0">
                        <a:solidFill>
                          <a:srgbClr val="0A9AA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Probabilístico por conglomerados, bietápico y estratificado por área urbana-rural.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201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Tamaño de la </a:t>
                      </a:r>
                      <a:endParaRPr lang="es-PY" sz="1800" b="1" u="none" strike="noStrike" dirty="0" smtClean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muestra: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4.272 viviendas visitadas, con afijación proporcional para los estratos urbanos y rurales</a:t>
                      </a:r>
                      <a:r>
                        <a:rPr lang="es-PY" sz="18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Temas </a:t>
                      </a:r>
                      <a:r>
                        <a:rPr lang="es-PY" sz="1800" b="1" u="none" strike="noStrike" dirty="0" smtClean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investigados: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es-PY" sz="1800" b="1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s-PY" sz="1800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s-PY" sz="1800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s-PY" sz="1800" u="none" strike="noStrike" dirty="0">
                          <a:solidFill>
                            <a:srgbClr val="0A9AA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es-PY" sz="1800" b="1" i="0" u="none" strike="noStrike" dirty="0">
                        <a:solidFill>
                          <a:srgbClr val="0A9AAE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Características de la población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412">
                <a:tc vMerge="1">
                  <a:txBody>
                    <a:bodyPr/>
                    <a:lstStyle/>
                    <a:p>
                      <a:pPr algn="l" fontAlgn="ctr"/>
                      <a:endParaRPr lang="es-PY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Características de la vivienda y el hogar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660">
                <a:tc vMerge="1">
                  <a:txBody>
                    <a:bodyPr/>
                    <a:lstStyle/>
                    <a:p>
                      <a:pPr algn="l" fontAlgn="ctr"/>
                      <a:endParaRPr lang="es-PY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- Educación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412">
                <a:tc vMerge="1">
                  <a:txBody>
                    <a:bodyPr/>
                    <a:lstStyle/>
                    <a:p>
                      <a:pPr algn="l" fontAlgn="ctr"/>
                      <a:endParaRPr lang="es-PY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Empleo, </a:t>
                      </a:r>
                      <a:r>
                        <a:rPr lang="es-PY" sz="18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ingreso y </a:t>
                      </a:r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autoconsumo agropecuario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09047">
                <a:tc vMerge="1">
                  <a:txBody>
                    <a:bodyPr/>
                    <a:lstStyle/>
                    <a:p>
                      <a:pPr algn="l" fontAlgn="ctr"/>
                      <a:endParaRPr lang="es-PY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Y" sz="18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- Actividades realizadas por los miembros del </a:t>
                      </a:r>
                      <a:r>
                        <a:rPr lang="es-PY" sz="18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hogar: </a:t>
                      </a:r>
                      <a:r>
                        <a:rPr lang="es-PY" sz="1800" i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Actividades</a:t>
                      </a:r>
                      <a:r>
                        <a:rPr lang="es-PY" sz="1800" i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Personales, Apoyo para otros hogares y a la comunidad, trabajo doméstico no remunerado para el propio hogar, trabajo de cuidado no remunerado a miembros del hogar.</a:t>
                      </a:r>
                      <a:endParaRPr lang="es-PY" sz="18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39552" y="260648"/>
            <a:ext cx="645048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4000" b="1" dirty="0">
                <a:solidFill>
                  <a:srgbClr val="0A9AAE"/>
                </a:solidFill>
                <a:latin typeface="+mn-lt"/>
              </a:rPr>
              <a:t>Aspectos metodológicos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28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garr\AppData\Local\Microsoft\Windows\Temporary Internet Files\Content.Outlook\4KGH2684\MAPA EUT 2016_V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6047" r="6307" b="17697"/>
          <a:stretch/>
        </p:blipFill>
        <p:spPr bwMode="auto">
          <a:xfrm>
            <a:off x="3940982" y="226014"/>
            <a:ext cx="4829914" cy="59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39552" y="260648"/>
            <a:ext cx="645048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4000" b="1" dirty="0">
                <a:solidFill>
                  <a:srgbClr val="0A9AAE"/>
                </a:solidFill>
                <a:latin typeface="+mn-lt"/>
              </a:rPr>
              <a:t>Distribución de la muestra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558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76251" y="303180"/>
            <a:ext cx="776815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3600" b="1" dirty="0">
                <a:solidFill>
                  <a:srgbClr val="0A9AAE"/>
                </a:solidFill>
                <a:latin typeface="+mn-lt"/>
              </a:rPr>
              <a:t>Clasificación de las actividades </a:t>
            </a:r>
            <a:r>
              <a:rPr lang="es-ES" sz="3600" b="1" dirty="0" smtClean="0">
                <a:solidFill>
                  <a:srgbClr val="0A9AAE"/>
                </a:solidFill>
                <a:latin typeface="+mn-lt"/>
              </a:rPr>
              <a:t>en </a:t>
            </a:r>
            <a:r>
              <a:rPr lang="es-ES" sz="3600" b="1" dirty="0">
                <a:solidFill>
                  <a:srgbClr val="0A9AAE"/>
                </a:solidFill>
                <a:latin typeface="+mn-lt"/>
              </a:rPr>
              <a:t>la EUT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1718930"/>
            <a:ext cx="7768157" cy="43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76251" y="1556792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250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56059" y="1556792"/>
            <a:ext cx="7737475" cy="189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r>
              <a:rPr lang="es-CL" sz="4800" b="1" dirty="0" smtClean="0">
                <a:solidFill>
                  <a:srgbClr val="0A9AAE"/>
                </a:solidFill>
                <a:latin typeface="Agency FB" pitchFamily="34" charset="0"/>
                <a:cs typeface="Arial" pitchFamily="34" charset="0"/>
              </a:rPr>
              <a:t>Principales Resultados</a:t>
            </a:r>
            <a:endParaRPr lang="es-PY" sz="4800" b="1" dirty="0" smtClean="0">
              <a:solidFill>
                <a:srgbClr val="0A9A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ency FB" pitchFamily="34" charset="0"/>
              <a:cs typeface="Arial" pitchFamily="34" charset="0"/>
            </a:endParaRPr>
          </a:p>
          <a:p>
            <a:pPr algn="ctr">
              <a:spcBef>
                <a:spcPts val="2500"/>
              </a:spcBef>
              <a:buClrTx/>
              <a:buFontTx/>
              <a:buNone/>
              <a:defRPr/>
            </a:pPr>
            <a:endParaRPr lang="es-PY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219388"/>
            <a:ext cx="10543132" cy="6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676588"/>
            <a:ext cx="10543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68" y="2636912"/>
            <a:ext cx="2068855" cy="207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3"/>
          <p:cNvSpPr>
            <a:spLocks noChangeArrowheads="1"/>
          </p:cNvSpPr>
          <p:nvPr/>
        </p:nvSpPr>
        <p:spPr bwMode="auto">
          <a:xfrm flipH="1">
            <a:off x="107504" y="470595"/>
            <a:ext cx="8738046" cy="511864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0760">
            <a:solidFill>
              <a:srgbClr val="0A9AAE"/>
            </a:solidFill>
            <a:miter lim="800000"/>
            <a:headEnd/>
            <a:tailEnd/>
          </a:ln>
          <a:effectLst>
            <a:outerShdw dist="50760" dir="54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22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05038" y="332216"/>
            <a:ext cx="763284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3600" b="1" dirty="0" smtClean="0">
                <a:solidFill>
                  <a:srgbClr val="0A9AAE"/>
                </a:solidFill>
                <a:latin typeface="+mn-lt"/>
              </a:rPr>
              <a:t>Tiempo total</a:t>
            </a:r>
            <a:endParaRPr lang="es-ES" sz="3600" b="1" dirty="0">
              <a:solidFill>
                <a:srgbClr val="0A9AAE"/>
              </a:solidFill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74650" y="1091362"/>
            <a:ext cx="8157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 smtClean="0">
                <a:solidFill>
                  <a:schemeClr val="tx1"/>
                </a:solidFill>
                <a:latin typeface="+mn-lt"/>
              </a:rPr>
              <a:t>Del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total de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horas semanales, las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mujeres destinan un </a:t>
            </a:r>
            <a:r>
              <a:rPr lang="es-PY" b="1" dirty="0" smtClean="0">
                <a:solidFill>
                  <a:schemeClr val="tx1"/>
                </a:solidFill>
                <a:latin typeface="+mn-lt"/>
              </a:rPr>
              <a:t>37,9%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al trabajo (remunerado y no remunerado) y un </a:t>
            </a:r>
            <a:r>
              <a:rPr lang="es-PY" b="1" dirty="0" smtClean="0">
                <a:solidFill>
                  <a:schemeClr val="tx1"/>
                </a:solidFill>
                <a:latin typeface="+mn-lt"/>
              </a:rPr>
              <a:t>62,1%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 de horas en actividades personales. Los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hombres destinan un </a:t>
            </a:r>
            <a:r>
              <a:rPr lang="es-PY" b="1" dirty="0" smtClean="0">
                <a:solidFill>
                  <a:schemeClr val="tx1"/>
                </a:solidFill>
                <a:latin typeface="+mn-lt"/>
              </a:rPr>
              <a:t>38,1% </a:t>
            </a:r>
            <a:r>
              <a:rPr lang="es-PY" dirty="0">
                <a:solidFill>
                  <a:schemeClr val="tx1"/>
                </a:solidFill>
                <a:latin typeface="+mn-lt"/>
              </a:rPr>
              <a:t>al trabajo (remunerado y no remunerado) y un </a:t>
            </a:r>
            <a:r>
              <a:rPr lang="es-PY" b="1" dirty="0" smtClean="0">
                <a:solidFill>
                  <a:schemeClr val="tx1"/>
                </a:solidFill>
                <a:latin typeface="+mn-lt"/>
              </a:rPr>
              <a:t>61,9%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a actividades personales.</a:t>
            </a:r>
            <a:endParaRPr lang="es-PY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8538"/>
              </p:ext>
            </p:extLst>
          </p:nvPr>
        </p:nvGraphicFramePr>
        <p:xfrm>
          <a:off x="4887985" y="2165240"/>
          <a:ext cx="3644455" cy="209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760728"/>
              </p:ext>
            </p:extLst>
          </p:nvPr>
        </p:nvGraphicFramePr>
        <p:xfrm>
          <a:off x="4931990" y="3947691"/>
          <a:ext cx="3600450" cy="243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341291"/>
              </p:ext>
            </p:extLst>
          </p:nvPr>
        </p:nvGraphicFramePr>
        <p:xfrm>
          <a:off x="-252536" y="2343773"/>
          <a:ext cx="4104580" cy="320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" y="5772410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6 Imagen" descr="Resultado de imagen para imagenes de hombre y mujer iconos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t="-858" r="4167" b="9012"/>
          <a:stretch/>
        </p:blipFill>
        <p:spPr bwMode="auto">
          <a:xfrm>
            <a:off x="4476527" y="4380851"/>
            <a:ext cx="659717" cy="1456155"/>
          </a:xfrm>
          <a:prstGeom prst="rect">
            <a:avLst/>
          </a:prstGeom>
          <a:noFill/>
          <a:extLst/>
        </p:spPr>
      </p:pic>
      <p:pic>
        <p:nvPicPr>
          <p:cNvPr id="14" name="7 Imagen" descr="Resultado de imagen para imagenes de hombre y mujer iconos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9" b="8154"/>
          <a:stretch/>
        </p:blipFill>
        <p:spPr bwMode="auto">
          <a:xfrm>
            <a:off x="4608738" y="2372928"/>
            <a:ext cx="762664" cy="15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0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223171"/>
              </p:ext>
            </p:extLst>
          </p:nvPr>
        </p:nvGraphicFramePr>
        <p:xfrm>
          <a:off x="2502791" y="2276872"/>
          <a:ext cx="4167965" cy="268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694771"/>
              </p:ext>
            </p:extLst>
          </p:nvPr>
        </p:nvGraphicFramePr>
        <p:xfrm>
          <a:off x="5887244" y="3621485"/>
          <a:ext cx="4157364" cy="240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26360"/>
              </p:ext>
            </p:extLst>
          </p:nvPr>
        </p:nvGraphicFramePr>
        <p:xfrm>
          <a:off x="-93746" y="3694957"/>
          <a:ext cx="4104456" cy="230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74650" y="-18618200"/>
            <a:ext cx="84709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>
              <a:solidFill>
                <a:srgbClr val="FFFFFF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1" y="329187"/>
            <a:ext cx="712231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</a:pPr>
            <a:r>
              <a:rPr lang="es-ES" sz="3600" b="1" dirty="0" smtClean="0">
                <a:solidFill>
                  <a:srgbClr val="0A9AAE"/>
                </a:solidFill>
                <a:latin typeface="+mn-lt"/>
              </a:rPr>
              <a:t>Tiempo total de trabajo productivo</a:t>
            </a:r>
            <a:endParaRPr lang="es-ES" sz="3600" b="1" dirty="0">
              <a:solidFill>
                <a:srgbClr val="0A9AAE"/>
              </a:solidFill>
              <a:latin typeface="+mn-lt"/>
            </a:endParaRPr>
          </a:p>
        </p:txBody>
      </p:sp>
      <p:pic>
        <p:nvPicPr>
          <p:cNvPr id="20" name="6 Imagen" descr="Resultado de imagen para imagenes de hombre y mujer iconos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t="-858" r="4167" b="9012"/>
          <a:stretch/>
        </p:blipFill>
        <p:spPr bwMode="auto">
          <a:xfrm>
            <a:off x="5810910" y="4006676"/>
            <a:ext cx="659717" cy="1456155"/>
          </a:xfrm>
          <a:prstGeom prst="rect">
            <a:avLst/>
          </a:prstGeom>
          <a:noFill/>
          <a:extLst/>
        </p:spPr>
      </p:pic>
      <p:pic>
        <p:nvPicPr>
          <p:cNvPr id="21" name="7 Imagen" descr="Resultado de imagen para imagenes de hombre y mujer iconos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9" b="8154"/>
          <a:stretch/>
        </p:blipFill>
        <p:spPr bwMode="auto">
          <a:xfrm>
            <a:off x="94919" y="4006676"/>
            <a:ext cx="762664" cy="15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09136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 smtClean="0">
                <a:solidFill>
                  <a:schemeClr val="tx1"/>
                </a:solidFill>
                <a:latin typeface="+mn-lt"/>
              </a:rPr>
              <a:t>Del total de horas semanales de trabajo, el </a:t>
            </a:r>
            <a:r>
              <a:rPr lang="es-PY" b="1" dirty="0" smtClean="0">
                <a:solidFill>
                  <a:schemeClr val="tx1"/>
                </a:solidFill>
                <a:latin typeface="+mn-lt"/>
              </a:rPr>
              <a:t>56%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es dedicado al trabajo remunerado, mientras que el </a:t>
            </a:r>
            <a:r>
              <a:rPr lang="es-PY" b="1" dirty="0" smtClean="0">
                <a:solidFill>
                  <a:schemeClr val="tx1"/>
                </a:solidFill>
                <a:latin typeface="+mn-lt"/>
              </a:rPr>
              <a:t>44%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al trabajo no remunerado. </a:t>
            </a:r>
          </a:p>
          <a:p>
            <a:pPr algn="just"/>
            <a:r>
              <a:rPr lang="es-PY" dirty="0" smtClean="0">
                <a:solidFill>
                  <a:schemeClr val="tx1"/>
                </a:solidFill>
                <a:latin typeface="+mn-lt"/>
              </a:rPr>
              <a:t>Por sexo existe un comportamiento diferente, los hombres dedican un mayor tiempo a actividades remuneradas </a:t>
            </a:r>
            <a:r>
              <a:rPr lang="es-PY" b="1" dirty="0" smtClean="0">
                <a:solidFill>
                  <a:schemeClr val="tx1"/>
                </a:solidFill>
                <a:latin typeface="+mn-lt"/>
              </a:rPr>
              <a:t>(75%) 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y las mujeres a actividades no remuneradas </a:t>
            </a:r>
            <a:r>
              <a:rPr lang="es-PY" b="1" dirty="0">
                <a:solidFill>
                  <a:schemeClr val="tx1"/>
                </a:solidFill>
                <a:latin typeface="+mn-lt"/>
              </a:rPr>
              <a:t>(61</a:t>
            </a:r>
            <a:r>
              <a:rPr lang="es-PY" b="1" dirty="0" smtClean="0">
                <a:solidFill>
                  <a:schemeClr val="tx1"/>
                </a:solidFill>
                <a:latin typeface="+mn-lt"/>
              </a:rPr>
              <a:t>%)</a:t>
            </a:r>
            <a:r>
              <a:rPr lang="es-PY" dirty="0" smtClean="0">
                <a:solidFill>
                  <a:schemeClr val="tx1"/>
                </a:solidFill>
                <a:latin typeface="+mn-lt"/>
              </a:rPr>
              <a:t>.</a:t>
            </a:r>
            <a:endParaRPr lang="es-PY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701788"/>
              </p:ext>
            </p:extLst>
          </p:nvPr>
        </p:nvGraphicFramePr>
        <p:xfrm>
          <a:off x="2210460" y="7533456"/>
          <a:ext cx="3600450" cy="313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76251" y="980728"/>
            <a:ext cx="7380289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80" y="6052596"/>
            <a:ext cx="3528392" cy="1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307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14382</TotalTime>
  <Words>1301</Words>
  <Application>Microsoft Office PowerPoint</Application>
  <PresentationFormat>Presentación en pantalla (4:3)</PresentationFormat>
  <Paragraphs>316</Paragraphs>
  <Slides>39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....Leticia Garrido....</dc:creator>
  <cp:lastModifiedBy>Yolanda Barrios</cp:lastModifiedBy>
  <cp:revision>1705</cp:revision>
  <cp:lastPrinted>1601-01-01T00:00:00Z</cp:lastPrinted>
  <dcterms:created xsi:type="dcterms:W3CDTF">2008-03-11T14:49:12Z</dcterms:created>
  <dcterms:modified xsi:type="dcterms:W3CDTF">2016-11-14T17:51:18Z</dcterms:modified>
</cp:coreProperties>
</file>